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BenchNine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Lato Light" panose="020F0302020204030203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PT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nwwtxtME9znJn0Yge7bVe/4ze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7C0B0D-D899-46B3-815B-63D4501C3B54}">
  <a:tblStyle styleId="{F17C0B0D-D899-46B3-815B-63D4501C3B5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ji\Downloads\Rekap%20Update%20tracer%20per%2019%20Sep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cer%20Tahun%202023\Tracer%20Study_Sarjana_vokasi%202022\GER%202023\Tracer%20studi%20lulusan%202022_2023_GER_hitung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Microsoft\Windows\INetCache\IE\LETJJRA6\Tracer%20studi%20lulusan%202022_2023_GER_hitungan%5b1%5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A6-4809-B52C-E03D4AC51B0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A6-4809-B52C-E03D4AC51B0E}"/>
              </c:ext>
            </c:extLst>
          </c:dPt>
          <c:dLbls>
            <c:dLbl>
              <c:idx val="0"/>
              <c:layout>
                <c:manualLayout>
                  <c:x val="0.28652671995064183"/>
                  <c:y val="-1.03282277844395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5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5400" dirty="0">
                        <a:solidFill>
                          <a:schemeClr val="accent2"/>
                        </a:solidFill>
                      </a:rPr>
                      <a:t>77,4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5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28081272863872"/>
                      <c:h val="0.19817356413321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9A6-4809-B52C-E03D4AC51B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A6-4809-B52C-E03D4AC51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Sheet1!$B$18:$C$18</c:f>
              <c:strCache>
                <c:ptCount val="2"/>
                <c:pt idx="0">
                  <c:v>Mengisi</c:v>
                </c:pt>
                <c:pt idx="1">
                  <c:v>Belum Mengisi</c:v>
                </c:pt>
              </c:strCache>
            </c:strRef>
          </c:cat>
          <c:val>
            <c:numRef>
              <c:f>Sheet1!$B$19:$C$19</c:f>
              <c:numCache>
                <c:formatCode>0.00</c:formatCode>
                <c:ptCount val="2"/>
                <c:pt idx="0">
                  <c:v>81.757221458046772</c:v>
                </c:pt>
                <c:pt idx="1">
                  <c:v>18.242778541953228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A6-4809-B52C-E03D4AC51B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Sheet1!$A$26:$A$30</c:f>
              <c:strCache>
                <c:ptCount val="5"/>
                <c:pt idx="0">
                  <c:v>Bekerja</c:v>
                </c:pt>
                <c:pt idx="1">
                  <c:v>Belum Memungkinkan Bekerja</c:v>
                </c:pt>
                <c:pt idx="2">
                  <c:v>Wiraswasta</c:v>
                </c:pt>
                <c:pt idx="3">
                  <c:v>Melanjutkan Pendidikan</c:v>
                </c:pt>
                <c:pt idx="4">
                  <c:v>Tidak Kerja Tetapi Sedang Mencari Kerja</c:v>
                </c:pt>
              </c:strCache>
            </c:strRef>
          </c:cat>
          <c:val>
            <c:numRef>
              <c:f>Sheet1!$B$26:$B$30</c:f>
              <c:numCache>
                <c:formatCode>0.00</c:formatCode>
                <c:ptCount val="5"/>
                <c:pt idx="0">
                  <c:v>70.19579405366207</c:v>
                </c:pt>
                <c:pt idx="1">
                  <c:v>0.72516316171138506</c:v>
                </c:pt>
                <c:pt idx="2">
                  <c:v>5.620014503263234</c:v>
                </c:pt>
                <c:pt idx="3">
                  <c:v>16.497461928934008</c:v>
                </c:pt>
                <c:pt idx="4">
                  <c:v>6.9615663524292968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1-4500-A93C-3D35121381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713792"/>
        <c:axId val="978715040"/>
      </c:barChart>
      <c:catAx>
        <c:axId val="9787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715040"/>
        <c:crosses val="autoZero"/>
        <c:auto val="1"/>
        <c:lblAlgn val="ctr"/>
        <c:lblOffset val="100"/>
        <c:noMultiLvlLbl val="0"/>
      </c:catAx>
      <c:valAx>
        <c:axId val="978715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97871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34019889433366"/>
          <c:y val="5.5044879717412884E-2"/>
          <c:w val="0.38843397218668918"/>
          <c:h val="0.86402839684237975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Sheet1!$L$72:$L$80</c:f>
              <c:strCache>
                <c:ptCount val="9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  <c:pt idx="4">
                  <c:v>Sangat Erat</c:v>
                </c:pt>
                <c:pt idx="5">
                  <c:v>Erat</c:v>
                </c:pt>
                <c:pt idx="6">
                  <c:v>Cukup Erat</c:v>
                </c:pt>
                <c:pt idx="7">
                  <c:v>Kurang Erat</c:v>
                </c:pt>
                <c:pt idx="8">
                  <c:v>Tidak Sama Sekali</c:v>
                </c:pt>
              </c:strCache>
            </c:strRef>
          </c:cat>
          <c:val>
            <c:numRef>
              <c:f>Sheet1!$M$72:$M$80</c:f>
              <c:numCache>
                <c:formatCode>0</c:formatCode>
                <c:ptCount val="9"/>
                <c:pt idx="0">
                  <c:v>13.252569750367108</c:v>
                </c:pt>
                <c:pt idx="1">
                  <c:v>79.515418502202635</c:v>
                </c:pt>
                <c:pt idx="2">
                  <c:v>4.7356828193832596</c:v>
                </c:pt>
                <c:pt idx="3">
                  <c:v>2.4963289280469896</c:v>
                </c:pt>
                <c:pt idx="4">
                  <c:v>22.083639031548056</c:v>
                </c:pt>
                <c:pt idx="5">
                  <c:v>20.322817314746882</c:v>
                </c:pt>
                <c:pt idx="6">
                  <c:v>24.101247248716067</c:v>
                </c:pt>
                <c:pt idx="7">
                  <c:v>15.847395451210563</c:v>
                </c:pt>
                <c:pt idx="8">
                  <c:v>17.644900953778432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E-4BA8-A39C-501D764E7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590368"/>
        <c:axId val="88919664"/>
      </c:radarChart>
      <c:catAx>
        <c:axId val="795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19664"/>
        <c:crosses val="autoZero"/>
        <c:auto val="1"/>
        <c:lblAlgn val="ctr"/>
        <c:lblOffset val="100"/>
        <c:noMultiLvlLbl val="0"/>
      </c:catAx>
      <c:valAx>
        <c:axId val="8891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055555555555545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D0-43BE-AB75-FB6F643C656F}"/>
                </c:ext>
              </c:extLst>
            </c:dLbl>
            <c:dLbl>
              <c:idx val="2"/>
              <c:layout>
                <c:manualLayout>
                  <c:x val="3.888888888888889E-2"/>
                  <c:y val="-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D0-43BE-AB75-FB6F643C656F}"/>
                </c:ext>
              </c:extLst>
            </c:dLbl>
            <c:dLbl>
              <c:idx val="3"/>
              <c:layout>
                <c:manualLayout>
                  <c:x val="8.8888888888888892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D0-43BE-AB75-FB6F643C6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Sheet6!$H$4:$H$7</c:f>
              <c:strCache>
                <c:ptCount val="4"/>
                <c:pt idx="0">
                  <c:v>Beasiswa</c:v>
                </c:pt>
                <c:pt idx="1">
                  <c:v>Sendiri</c:v>
                </c:pt>
                <c:pt idx="2">
                  <c:v>Dalam Negeri</c:v>
                </c:pt>
                <c:pt idx="3">
                  <c:v>Luar Negeri</c:v>
                </c:pt>
              </c:strCache>
            </c:strRef>
          </c:cat>
          <c:val>
            <c:numRef>
              <c:f>Sheet6!$I$4:$I$7</c:f>
              <c:numCache>
                <c:formatCode>0.0</c:formatCode>
                <c:ptCount val="4"/>
                <c:pt idx="0">
                  <c:v>43.956043956043956</c:v>
                </c:pt>
                <c:pt idx="1">
                  <c:v>56.043956043956044</c:v>
                </c:pt>
                <c:pt idx="2">
                  <c:v>94.725274725274716</c:v>
                </c:pt>
                <c:pt idx="3">
                  <c:v>5.2747252747252746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D0-43BE-AB75-FB6F643C6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367391"/>
        <c:axId val="433593743"/>
      </c:radarChart>
      <c:catAx>
        <c:axId val="206136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93743"/>
        <c:crosses val="autoZero"/>
        <c:auto val="1"/>
        <c:lblAlgn val="ctr"/>
        <c:lblOffset val="100"/>
        <c:noMultiLvlLbl val="0"/>
      </c:catAx>
      <c:valAx>
        <c:axId val="43359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6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7A-42EE-957C-FC17FF52E3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7A-42EE-957C-FC17FF52E3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7A-42EE-957C-FC17FF52E3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7A-42EE-957C-FC17FF52E3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E7A-42EE-957C-FC17FF52E3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Sheet6!$H$16:$H$20</c:f>
              <c:strCache>
                <c:ptCount val="5"/>
                <c:pt idx="0">
                  <c:v>Cukup Erat</c:v>
                </c:pt>
                <c:pt idx="1">
                  <c:v>Erat</c:v>
                </c:pt>
                <c:pt idx="2">
                  <c:v>Kurang Erat</c:v>
                </c:pt>
                <c:pt idx="3">
                  <c:v>Sangat Erat</c:v>
                </c:pt>
                <c:pt idx="4">
                  <c:v>Tidak Sama Sekali</c:v>
                </c:pt>
              </c:strCache>
            </c:strRef>
          </c:cat>
          <c:val>
            <c:numRef>
              <c:f>Sheet6!$I$16:$I$20</c:f>
              <c:numCache>
                <c:formatCode>0.0</c:formatCode>
                <c:ptCount val="5"/>
                <c:pt idx="0" formatCode="General">
                  <c:v>20</c:v>
                </c:pt>
                <c:pt idx="1">
                  <c:v>34.065934065934066</c:v>
                </c:pt>
                <c:pt idx="2">
                  <c:v>5.4945054945054945</c:v>
                </c:pt>
                <c:pt idx="3">
                  <c:v>34.725274725274723</c:v>
                </c:pt>
                <c:pt idx="4">
                  <c:v>5.7142857142857144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7A-42EE-957C-FC17FF52E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rmal Center">
  <p:cSld name="1_Normal Cent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470455" y="458075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900"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>
            <a:spLocks noGrp="1"/>
          </p:cNvSpPr>
          <p:nvPr>
            <p:ph type="pic" idx="2"/>
          </p:nvPr>
        </p:nvSpPr>
        <p:spPr>
          <a:xfrm>
            <a:off x="1" y="667660"/>
            <a:ext cx="2423887" cy="2365829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6"/>
          <p:cNvSpPr>
            <a:spLocks noGrp="1"/>
          </p:cNvSpPr>
          <p:nvPr>
            <p:ph type="pic" idx="3"/>
          </p:nvPr>
        </p:nvSpPr>
        <p:spPr>
          <a:xfrm>
            <a:off x="2423886" y="667659"/>
            <a:ext cx="2423887" cy="2365829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6"/>
          <p:cNvSpPr>
            <a:spLocks noGrp="1"/>
          </p:cNvSpPr>
          <p:nvPr>
            <p:ph type="pic" idx="4"/>
          </p:nvPr>
        </p:nvSpPr>
        <p:spPr>
          <a:xfrm>
            <a:off x="4847773" y="667660"/>
            <a:ext cx="2423887" cy="2365829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6"/>
          <p:cNvSpPr>
            <a:spLocks noGrp="1"/>
          </p:cNvSpPr>
          <p:nvPr>
            <p:ph type="pic" idx="5"/>
          </p:nvPr>
        </p:nvSpPr>
        <p:spPr>
          <a:xfrm>
            <a:off x="7271658" y="667660"/>
            <a:ext cx="2423887" cy="23658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43434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>
            <a:off x="3506400" y="3932033"/>
            <a:ext cx="51792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200"/>
              <a:buFont typeface="Calibri"/>
              <a:buNone/>
              <a:defRPr sz="1600" i="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ubTitle" idx="1"/>
          </p:nvPr>
        </p:nvSpPr>
        <p:spPr>
          <a:xfrm>
            <a:off x="3506400" y="2842300"/>
            <a:ext cx="51792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800"/>
              <a:buNone/>
              <a:defRPr>
                <a:solidFill>
                  <a:srgbClr val="FFC39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800"/>
              <a:buNone/>
              <a:defRPr sz="800">
                <a:solidFill>
                  <a:srgbClr val="FFC39F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800"/>
              <a:buNone/>
              <a:defRPr sz="800">
                <a:solidFill>
                  <a:srgbClr val="FFC39F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800"/>
              <a:buNone/>
              <a:defRPr sz="800">
                <a:solidFill>
                  <a:srgbClr val="FFC39F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800"/>
              <a:buNone/>
              <a:defRPr sz="800">
                <a:solidFill>
                  <a:srgbClr val="FFC39F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800"/>
              <a:buNone/>
              <a:defRPr sz="800">
                <a:solidFill>
                  <a:srgbClr val="FFC39F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800"/>
              <a:buNone/>
              <a:defRPr sz="800">
                <a:solidFill>
                  <a:srgbClr val="FFC39F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800"/>
              <a:buNone/>
              <a:defRPr sz="800">
                <a:solidFill>
                  <a:srgbClr val="FFC39F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800"/>
              <a:buNone/>
              <a:defRPr sz="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>
            <a:spLocks noGrp="1"/>
          </p:cNvSpPr>
          <p:nvPr>
            <p:ph type="ctrTitle"/>
          </p:nvPr>
        </p:nvSpPr>
        <p:spPr>
          <a:xfrm>
            <a:off x="950967" y="2551443"/>
            <a:ext cx="4456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ubTitle" idx="1"/>
          </p:nvPr>
        </p:nvSpPr>
        <p:spPr>
          <a:xfrm>
            <a:off x="950967" y="3055733"/>
            <a:ext cx="32376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title" idx="2"/>
          </p:nvPr>
        </p:nvSpPr>
        <p:spPr>
          <a:xfrm>
            <a:off x="1090880" y="1697401"/>
            <a:ext cx="1204000" cy="83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ctrTitle" idx="3"/>
          </p:nvPr>
        </p:nvSpPr>
        <p:spPr>
          <a:xfrm>
            <a:off x="6784233" y="2551443"/>
            <a:ext cx="4456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subTitle" idx="4"/>
          </p:nvPr>
        </p:nvSpPr>
        <p:spPr>
          <a:xfrm>
            <a:off x="6784233" y="3055733"/>
            <a:ext cx="32376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title" idx="5"/>
          </p:nvPr>
        </p:nvSpPr>
        <p:spPr>
          <a:xfrm>
            <a:off x="6924147" y="1699428"/>
            <a:ext cx="1204000" cy="82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ctrTitle" idx="6"/>
          </p:nvPr>
        </p:nvSpPr>
        <p:spPr>
          <a:xfrm>
            <a:off x="950967" y="4900588"/>
            <a:ext cx="4456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ubTitle" idx="7"/>
          </p:nvPr>
        </p:nvSpPr>
        <p:spPr>
          <a:xfrm>
            <a:off x="950967" y="5404945"/>
            <a:ext cx="32376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title" idx="8"/>
          </p:nvPr>
        </p:nvSpPr>
        <p:spPr>
          <a:xfrm>
            <a:off x="1090880" y="4061767"/>
            <a:ext cx="1204000" cy="83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ctrTitle" idx="9"/>
          </p:nvPr>
        </p:nvSpPr>
        <p:spPr>
          <a:xfrm>
            <a:off x="6784233" y="4900588"/>
            <a:ext cx="4456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3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subTitle" idx="13"/>
          </p:nvPr>
        </p:nvSpPr>
        <p:spPr>
          <a:xfrm>
            <a:off x="6784233" y="5404945"/>
            <a:ext cx="32376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title" idx="14"/>
          </p:nvPr>
        </p:nvSpPr>
        <p:spPr>
          <a:xfrm>
            <a:off x="6924147" y="4061767"/>
            <a:ext cx="1204000" cy="83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667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ctrTitle" idx="15"/>
          </p:nvPr>
        </p:nvSpPr>
        <p:spPr>
          <a:xfrm>
            <a:off x="950967" y="581661"/>
            <a:ext cx="10290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AA"/>
              </a:buClr>
              <a:buSzPts val="3600"/>
              <a:buFont typeface="Calibri"/>
              <a:buNone/>
              <a:defRPr sz="4800">
                <a:solidFill>
                  <a:srgbClr val="4B2EA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2" name="Google Shape;112;p29"/>
          <p:cNvGrpSpPr/>
          <p:nvPr/>
        </p:nvGrpSpPr>
        <p:grpSpPr>
          <a:xfrm>
            <a:off x="11427494" y="162534"/>
            <a:ext cx="447740" cy="1182545"/>
            <a:chOff x="8570620" y="121900"/>
            <a:chExt cx="335805" cy="886909"/>
          </a:xfrm>
        </p:grpSpPr>
        <p:sp>
          <p:nvSpPr>
            <p:cNvPr id="113" name="Google Shape;113;p29"/>
            <p:cNvSpPr/>
            <p:nvPr/>
          </p:nvSpPr>
          <p:spPr>
            <a:xfrm rot="10800000" flipH="1">
              <a:off x="8855356" y="963474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1"/>
                  </a:moveTo>
                  <a:cubicBezTo>
                    <a:pt x="393" y="1"/>
                    <a:pt x="296" y="37"/>
                    <a:pt x="214" y="118"/>
                  </a:cubicBezTo>
                  <a:cubicBezTo>
                    <a:pt x="1" y="332"/>
                    <a:pt x="143" y="759"/>
                    <a:pt x="499" y="759"/>
                  </a:cubicBezTo>
                  <a:cubicBezTo>
                    <a:pt x="677" y="723"/>
                    <a:pt x="855" y="581"/>
                    <a:pt x="855" y="367"/>
                  </a:cubicBezTo>
                  <a:cubicBezTo>
                    <a:pt x="855" y="152"/>
                    <a:pt x="678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9"/>
            <p:cNvSpPr/>
            <p:nvPr/>
          </p:nvSpPr>
          <p:spPr>
            <a:xfrm rot="10800000" flipH="1">
              <a:off x="8855356" y="753051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0"/>
                  </a:moveTo>
                  <a:cubicBezTo>
                    <a:pt x="393" y="0"/>
                    <a:pt x="296" y="36"/>
                    <a:pt x="214" y="118"/>
                  </a:cubicBezTo>
                  <a:cubicBezTo>
                    <a:pt x="1" y="331"/>
                    <a:pt x="143" y="758"/>
                    <a:pt x="499" y="758"/>
                  </a:cubicBezTo>
                  <a:cubicBezTo>
                    <a:pt x="677" y="723"/>
                    <a:pt x="855" y="580"/>
                    <a:pt x="855" y="367"/>
                  </a:cubicBezTo>
                  <a:cubicBezTo>
                    <a:pt x="855" y="151"/>
                    <a:pt x="678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9"/>
            <p:cNvSpPr/>
            <p:nvPr/>
          </p:nvSpPr>
          <p:spPr>
            <a:xfrm rot="10800000" flipH="1">
              <a:off x="8855356" y="542687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1"/>
                  </a:moveTo>
                  <a:cubicBezTo>
                    <a:pt x="393" y="1"/>
                    <a:pt x="296" y="37"/>
                    <a:pt x="214" y="118"/>
                  </a:cubicBezTo>
                  <a:cubicBezTo>
                    <a:pt x="1" y="332"/>
                    <a:pt x="143" y="759"/>
                    <a:pt x="499" y="759"/>
                  </a:cubicBezTo>
                  <a:cubicBezTo>
                    <a:pt x="677" y="723"/>
                    <a:pt x="855" y="581"/>
                    <a:pt x="855" y="367"/>
                  </a:cubicBezTo>
                  <a:cubicBezTo>
                    <a:pt x="855" y="152"/>
                    <a:pt x="678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9"/>
            <p:cNvSpPr/>
            <p:nvPr/>
          </p:nvSpPr>
          <p:spPr>
            <a:xfrm rot="10800000" flipH="1">
              <a:off x="8855356" y="332264"/>
              <a:ext cx="51069" cy="44379"/>
            </a:xfrm>
            <a:custGeom>
              <a:avLst/>
              <a:gdLst/>
              <a:ahLst/>
              <a:cxnLst/>
              <a:rect l="l" t="t" r="r" b="b"/>
              <a:pathLst>
                <a:path w="855" h="743" extrusionOk="0">
                  <a:moveTo>
                    <a:pt x="485" y="0"/>
                  </a:moveTo>
                  <a:cubicBezTo>
                    <a:pt x="392" y="0"/>
                    <a:pt x="296" y="32"/>
                    <a:pt x="214" y="102"/>
                  </a:cubicBezTo>
                  <a:cubicBezTo>
                    <a:pt x="1" y="315"/>
                    <a:pt x="143" y="742"/>
                    <a:pt x="499" y="742"/>
                  </a:cubicBezTo>
                  <a:cubicBezTo>
                    <a:pt x="677" y="742"/>
                    <a:pt x="855" y="564"/>
                    <a:pt x="855" y="351"/>
                  </a:cubicBezTo>
                  <a:cubicBezTo>
                    <a:pt x="855" y="135"/>
                    <a:pt x="677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9"/>
            <p:cNvSpPr/>
            <p:nvPr/>
          </p:nvSpPr>
          <p:spPr>
            <a:xfrm rot="10800000" flipH="1">
              <a:off x="8855356" y="121900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1"/>
                  </a:moveTo>
                  <a:cubicBezTo>
                    <a:pt x="393" y="1"/>
                    <a:pt x="296" y="37"/>
                    <a:pt x="214" y="118"/>
                  </a:cubicBezTo>
                  <a:cubicBezTo>
                    <a:pt x="1" y="367"/>
                    <a:pt x="143" y="759"/>
                    <a:pt x="499" y="759"/>
                  </a:cubicBezTo>
                  <a:cubicBezTo>
                    <a:pt x="677" y="759"/>
                    <a:pt x="855" y="581"/>
                    <a:pt x="855" y="367"/>
                  </a:cubicBezTo>
                  <a:cubicBezTo>
                    <a:pt x="855" y="152"/>
                    <a:pt x="678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9"/>
            <p:cNvSpPr/>
            <p:nvPr/>
          </p:nvSpPr>
          <p:spPr>
            <a:xfrm rot="10800000" flipH="1">
              <a:off x="8713018" y="963474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1"/>
                  </a:moveTo>
                  <a:cubicBezTo>
                    <a:pt x="408" y="1"/>
                    <a:pt x="319" y="37"/>
                    <a:pt x="249" y="118"/>
                  </a:cubicBezTo>
                  <a:cubicBezTo>
                    <a:pt x="0" y="332"/>
                    <a:pt x="178" y="723"/>
                    <a:pt x="498" y="759"/>
                  </a:cubicBezTo>
                  <a:cubicBezTo>
                    <a:pt x="712" y="759"/>
                    <a:pt x="854" y="581"/>
                    <a:pt x="854" y="367"/>
                  </a:cubicBezTo>
                  <a:cubicBezTo>
                    <a:pt x="854" y="152"/>
                    <a:pt x="677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9"/>
            <p:cNvSpPr/>
            <p:nvPr/>
          </p:nvSpPr>
          <p:spPr>
            <a:xfrm rot="10800000" flipH="1">
              <a:off x="8713018" y="753051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0"/>
                  </a:moveTo>
                  <a:cubicBezTo>
                    <a:pt x="408" y="0"/>
                    <a:pt x="319" y="36"/>
                    <a:pt x="249" y="118"/>
                  </a:cubicBezTo>
                  <a:cubicBezTo>
                    <a:pt x="0" y="331"/>
                    <a:pt x="178" y="723"/>
                    <a:pt x="498" y="758"/>
                  </a:cubicBezTo>
                  <a:cubicBezTo>
                    <a:pt x="712" y="758"/>
                    <a:pt x="854" y="580"/>
                    <a:pt x="854" y="367"/>
                  </a:cubicBezTo>
                  <a:cubicBezTo>
                    <a:pt x="854" y="151"/>
                    <a:pt x="677" y="0"/>
                    <a:pt x="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9"/>
            <p:cNvSpPr/>
            <p:nvPr/>
          </p:nvSpPr>
          <p:spPr>
            <a:xfrm rot="10800000" flipH="1">
              <a:off x="8713018" y="542687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1"/>
                  </a:moveTo>
                  <a:cubicBezTo>
                    <a:pt x="408" y="1"/>
                    <a:pt x="319" y="37"/>
                    <a:pt x="249" y="118"/>
                  </a:cubicBezTo>
                  <a:cubicBezTo>
                    <a:pt x="0" y="332"/>
                    <a:pt x="178" y="723"/>
                    <a:pt x="498" y="759"/>
                  </a:cubicBezTo>
                  <a:cubicBezTo>
                    <a:pt x="712" y="759"/>
                    <a:pt x="854" y="581"/>
                    <a:pt x="854" y="367"/>
                  </a:cubicBezTo>
                  <a:cubicBezTo>
                    <a:pt x="854" y="152"/>
                    <a:pt x="677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9"/>
            <p:cNvSpPr/>
            <p:nvPr/>
          </p:nvSpPr>
          <p:spPr>
            <a:xfrm rot="10800000" flipH="1">
              <a:off x="8713018" y="332264"/>
              <a:ext cx="59551" cy="44738"/>
            </a:xfrm>
            <a:custGeom>
              <a:avLst/>
              <a:gdLst/>
              <a:ahLst/>
              <a:cxnLst/>
              <a:rect l="l" t="t" r="r" b="b"/>
              <a:pathLst>
                <a:path w="997" h="749" extrusionOk="0">
                  <a:moveTo>
                    <a:pt x="498" y="1"/>
                  </a:moveTo>
                  <a:cubicBezTo>
                    <a:pt x="0" y="1"/>
                    <a:pt x="0" y="748"/>
                    <a:pt x="498" y="748"/>
                  </a:cubicBezTo>
                  <a:cubicBezTo>
                    <a:pt x="996" y="748"/>
                    <a:pt x="996" y="1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9"/>
            <p:cNvSpPr/>
            <p:nvPr/>
          </p:nvSpPr>
          <p:spPr>
            <a:xfrm rot="10800000" flipH="1">
              <a:off x="8713018" y="121900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1"/>
                  </a:moveTo>
                  <a:cubicBezTo>
                    <a:pt x="408" y="1"/>
                    <a:pt x="319" y="37"/>
                    <a:pt x="249" y="118"/>
                  </a:cubicBezTo>
                  <a:cubicBezTo>
                    <a:pt x="0" y="332"/>
                    <a:pt x="178" y="759"/>
                    <a:pt x="498" y="759"/>
                  </a:cubicBezTo>
                  <a:cubicBezTo>
                    <a:pt x="712" y="759"/>
                    <a:pt x="854" y="581"/>
                    <a:pt x="854" y="367"/>
                  </a:cubicBezTo>
                  <a:cubicBezTo>
                    <a:pt x="854" y="152"/>
                    <a:pt x="677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9"/>
            <p:cNvSpPr/>
            <p:nvPr/>
          </p:nvSpPr>
          <p:spPr>
            <a:xfrm rot="10800000" flipH="1">
              <a:off x="8570620" y="963474"/>
              <a:ext cx="53160" cy="45335"/>
            </a:xfrm>
            <a:custGeom>
              <a:avLst/>
              <a:gdLst/>
              <a:ahLst/>
              <a:cxnLst/>
              <a:rect l="l" t="t" r="r" b="b"/>
              <a:pathLst>
                <a:path w="890" h="759" extrusionOk="0">
                  <a:moveTo>
                    <a:pt x="505" y="1"/>
                  </a:moveTo>
                  <a:cubicBezTo>
                    <a:pt x="412" y="1"/>
                    <a:pt x="319" y="37"/>
                    <a:pt x="249" y="118"/>
                  </a:cubicBezTo>
                  <a:cubicBezTo>
                    <a:pt x="0" y="367"/>
                    <a:pt x="178" y="759"/>
                    <a:pt x="498" y="759"/>
                  </a:cubicBezTo>
                  <a:cubicBezTo>
                    <a:pt x="712" y="723"/>
                    <a:pt x="890" y="581"/>
                    <a:pt x="890" y="367"/>
                  </a:cubicBezTo>
                  <a:cubicBezTo>
                    <a:pt x="890" y="152"/>
                    <a:pt x="696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9"/>
            <p:cNvSpPr/>
            <p:nvPr/>
          </p:nvSpPr>
          <p:spPr>
            <a:xfrm rot="10800000" flipH="1">
              <a:off x="8570620" y="753051"/>
              <a:ext cx="53160" cy="45275"/>
            </a:xfrm>
            <a:custGeom>
              <a:avLst/>
              <a:gdLst/>
              <a:ahLst/>
              <a:cxnLst/>
              <a:rect l="l" t="t" r="r" b="b"/>
              <a:pathLst>
                <a:path w="890" h="758" extrusionOk="0">
                  <a:moveTo>
                    <a:pt x="500" y="1"/>
                  </a:moveTo>
                  <a:cubicBezTo>
                    <a:pt x="409" y="1"/>
                    <a:pt x="318" y="36"/>
                    <a:pt x="249" y="117"/>
                  </a:cubicBezTo>
                  <a:cubicBezTo>
                    <a:pt x="0" y="330"/>
                    <a:pt x="178" y="757"/>
                    <a:pt x="498" y="757"/>
                  </a:cubicBezTo>
                  <a:cubicBezTo>
                    <a:pt x="712" y="722"/>
                    <a:pt x="854" y="579"/>
                    <a:pt x="890" y="401"/>
                  </a:cubicBezTo>
                  <a:cubicBezTo>
                    <a:pt x="890" y="160"/>
                    <a:pt x="693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9"/>
            <p:cNvSpPr/>
            <p:nvPr/>
          </p:nvSpPr>
          <p:spPr>
            <a:xfrm rot="10800000" flipH="1">
              <a:off x="8570620" y="542687"/>
              <a:ext cx="53160" cy="45335"/>
            </a:xfrm>
            <a:custGeom>
              <a:avLst/>
              <a:gdLst/>
              <a:ahLst/>
              <a:cxnLst/>
              <a:rect l="l" t="t" r="r" b="b"/>
              <a:pathLst>
                <a:path w="890" h="759" extrusionOk="0">
                  <a:moveTo>
                    <a:pt x="505" y="1"/>
                  </a:moveTo>
                  <a:cubicBezTo>
                    <a:pt x="412" y="1"/>
                    <a:pt x="319" y="37"/>
                    <a:pt x="249" y="118"/>
                  </a:cubicBezTo>
                  <a:cubicBezTo>
                    <a:pt x="0" y="367"/>
                    <a:pt x="178" y="759"/>
                    <a:pt x="498" y="759"/>
                  </a:cubicBezTo>
                  <a:cubicBezTo>
                    <a:pt x="712" y="723"/>
                    <a:pt x="890" y="581"/>
                    <a:pt x="890" y="367"/>
                  </a:cubicBezTo>
                  <a:cubicBezTo>
                    <a:pt x="890" y="152"/>
                    <a:pt x="696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9"/>
            <p:cNvSpPr/>
            <p:nvPr/>
          </p:nvSpPr>
          <p:spPr>
            <a:xfrm rot="10800000" flipH="1">
              <a:off x="8570620" y="332264"/>
              <a:ext cx="53160" cy="44379"/>
            </a:xfrm>
            <a:custGeom>
              <a:avLst/>
              <a:gdLst/>
              <a:ahLst/>
              <a:cxnLst/>
              <a:rect l="l" t="t" r="r" b="b"/>
              <a:pathLst>
                <a:path w="890" h="743" extrusionOk="0">
                  <a:moveTo>
                    <a:pt x="497" y="0"/>
                  </a:moveTo>
                  <a:cubicBezTo>
                    <a:pt x="408" y="0"/>
                    <a:pt x="319" y="32"/>
                    <a:pt x="249" y="102"/>
                  </a:cubicBezTo>
                  <a:cubicBezTo>
                    <a:pt x="0" y="351"/>
                    <a:pt x="178" y="742"/>
                    <a:pt x="498" y="742"/>
                  </a:cubicBezTo>
                  <a:cubicBezTo>
                    <a:pt x="712" y="707"/>
                    <a:pt x="890" y="564"/>
                    <a:pt x="890" y="351"/>
                  </a:cubicBezTo>
                  <a:cubicBezTo>
                    <a:pt x="866" y="135"/>
                    <a:pt x="680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9"/>
            <p:cNvSpPr/>
            <p:nvPr/>
          </p:nvSpPr>
          <p:spPr>
            <a:xfrm rot="10800000" flipH="1">
              <a:off x="8574861" y="121900"/>
              <a:ext cx="53160" cy="44678"/>
            </a:xfrm>
            <a:custGeom>
              <a:avLst/>
              <a:gdLst/>
              <a:ahLst/>
              <a:cxnLst/>
              <a:rect l="l" t="t" r="r" b="b"/>
              <a:pathLst>
                <a:path w="890" h="748" extrusionOk="0">
                  <a:moveTo>
                    <a:pt x="427" y="0"/>
                  </a:moveTo>
                  <a:cubicBezTo>
                    <a:pt x="0" y="36"/>
                    <a:pt x="0" y="676"/>
                    <a:pt x="427" y="748"/>
                  </a:cubicBezTo>
                  <a:cubicBezTo>
                    <a:pt x="890" y="676"/>
                    <a:pt x="890" y="36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9"/>
          <p:cNvGrpSpPr/>
          <p:nvPr/>
        </p:nvGrpSpPr>
        <p:grpSpPr>
          <a:xfrm>
            <a:off x="358481" y="4316325"/>
            <a:ext cx="447740" cy="1462233"/>
            <a:chOff x="237570" y="3870882"/>
            <a:chExt cx="335805" cy="1096675"/>
          </a:xfrm>
        </p:grpSpPr>
        <p:sp>
          <p:nvSpPr>
            <p:cNvPr id="129" name="Google Shape;129;p29"/>
            <p:cNvSpPr/>
            <p:nvPr/>
          </p:nvSpPr>
          <p:spPr>
            <a:xfrm rot="10800000" flipH="1">
              <a:off x="522306" y="4922819"/>
              <a:ext cx="51069" cy="44320"/>
            </a:xfrm>
            <a:custGeom>
              <a:avLst/>
              <a:gdLst/>
              <a:ahLst/>
              <a:cxnLst/>
              <a:rect l="l" t="t" r="r" b="b"/>
              <a:pathLst>
                <a:path w="855" h="742" extrusionOk="0">
                  <a:moveTo>
                    <a:pt x="480" y="0"/>
                  </a:moveTo>
                  <a:cubicBezTo>
                    <a:pt x="389" y="0"/>
                    <a:pt x="294" y="32"/>
                    <a:pt x="214" y="101"/>
                  </a:cubicBezTo>
                  <a:cubicBezTo>
                    <a:pt x="1" y="350"/>
                    <a:pt x="143" y="741"/>
                    <a:pt x="499" y="741"/>
                  </a:cubicBezTo>
                  <a:cubicBezTo>
                    <a:pt x="677" y="741"/>
                    <a:pt x="855" y="563"/>
                    <a:pt x="855" y="385"/>
                  </a:cubicBezTo>
                  <a:cubicBezTo>
                    <a:pt x="855" y="144"/>
                    <a:pt x="674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9"/>
            <p:cNvSpPr/>
            <p:nvPr/>
          </p:nvSpPr>
          <p:spPr>
            <a:xfrm rot="10800000" flipH="1">
              <a:off x="522306" y="4712456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1"/>
                  </a:moveTo>
                  <a:cubicBezTo>
                    <a:pt x="393" y="1"/>
                    <a:pt x="296" y="37"/>
                    <a:pt x="214" y="118"/>
                  </a:cubicBezTo>
                  <a:cubicBezTo>
                    <a:pt x="1" y="332"/>
                    <a:pt x="143" y="759"/>
                    <a:pt x="499" y="759"/>
                  </a:cubicBezTo>
                  <a:cubicBezTo>
                    <a:pt x="677" y="723"/>
                    <a:pt x="855" y="581"/>
                    <a:pt x="855" y="367"/>
                  </a:cubicBezTo>
                  <a:cubicBezTo>
                    <a:pt x="855" y="152"/>
                    <a:pt x="678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9"/>
            <p:cNvSpPr/>
            <p:nvPr/>
          </p:nvSpPr>
          <p:spPr>
            <a:xfrm rot="10800000" flipH="1">
              <a:off x="522306" y="4502032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0"/>
                  </a:moveTo>
                  <a:cubicBezTo>
                    <a:pt x="393" y="0"/>
                    <a:pt x="296" y="36"/>
                    <a:pt x="214" y="118"/>
                  </a:cubicBezTo>
                  <a:cubicBezTo>
                    <a:pt x="1" y="331"/>
                    <a:pt x="143" y="758"/>
                    <a:pt x="499" y="758"/>
                  </a:cubicBezTo>
                  <a:cubicBezTo>
                    <a:pt x="677" y="723"/>
                    <a:pt x="855" y="580"/>
                    <a:pt x="855" y="367"/>
                  </a:cubicBezTo>
                  <a:cubicBezTo>
                    <a:pt x="855" y="151"/>
                    <a:pt x="678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9"/>
            <p:cNvSpPr/>
            <p:nvPr/>
          </p:nvSpPr>
          <p:spPr>
            <a:xfrm rot="10800000" flipH="1">
              <a:off x="522306" y="4291669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1"/>
                  </a:moveTo>
                  <a:cubicBezTo>
                    <a:pt x="393" y="1"/>
                    <a:pt x="296" y="37"/>
                    <a:pt x="214" y="118"/>
                  </a:cubicBezTo>
                  <a:cubicBezTo>
                    <a:pt x="1" y="332"/>
                    <a:pt x="143" y="759"/>
                    <a:pt x="499" y="759"/>
                  </a:cubicBezTo>
                  <a:cubicBezTo>
                    <a:pt x="677" y="723"/>
                    <a:pt x="855" y="581"/>
                    <a:pt x="855" y="367"/>
                  </a:cubicBezTo>
                  <a:cubicBezTo>
                    <a:pt x="855" y="152"/>
                    <a:pt x="678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9"/>
            <p:cNvSpPr/>
            <p:nvPr/>
          </p:nvSpPr>
          <p:spPr>
            <a:xfrm rot="10800000" flipH="1">
              <a:off x="522306" y="4081245"/>
              <a:ext cx="51069" cy="44379"/>
            </a:xfrm>
            <a:custGeom>
              <a:avLst/>
              <a:gdLst/>
              <a:ahLst/>
              <a:cxnLst/>
              <a:rect l="l" t="t" r="r" b="b"/>
              <a:pathLst>
                <a:path w="855" h="743" extrusionOk="0">
                  <a:moveTo>
                    <a:pt x="485" y="0"/>
                  </a:moveTo>
                  <a:cubicBezTo>
                    <a:pt x="392" y="0"/>
                    <a:pt x="296" y="32"/>
                    <a:pt x="214" y="102"/>
                  </a:cubicBezTo>
                  <a:cubicBezTo>
                    <a:pt x="1" y="315"/>
                    <a:pt x="143" y="742"/>
                    <a:pt x="499" y="742"/>
                  </a:cubicBezTo>
                  <a:cubicBezTo>
                    <a:pt x="677" y="742"/>
                    <a:pt x="855" y="564"/>
                    <a:pt x="855" y="351"/>
                  </a:cubicBezTo>
                  <a:cubicBezTo>
                    <a:pt x="855" y="135"/>
                    <a:pt x="677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9"/>
            <p:cNvSpPr/>
            <p:nvPr/>
          </p:nvSpPr>
          <p:spPr>
            <a:xfrm rot="10800000" flipH="1">
              <a:off x="522306" y="3870882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1"/>
                  </a:moveTo>
                  <a:cubicBezTo>
                    <a:pt x="393" y="1"/>
                    <a:pt x="296" y="37"/>
                    <a:pt x="214" y="118"/>
                  </a:cubicBezTo>
                  <a:cubicBezTo>
                    <a:pt x="1" y="367"/>
                    <a:pt x="143" y="759"/>
                    <a:pt x="499" y="759"/>
                  </a:cubicBezTo>
                  <a:cubicBezTo>
                    <a:pt x="677" y="759"/>
                    <a:pt x="855" y="581"/>
                    <a:pt x="855" y="367"/>
                  </a:cubicBezTo>
                  <a:cubicBezTo>
                    <a:pt x="855" y="152"/>
                    <a:pt x="678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9"/>
            <p:cNvSpPr/>
            <p:nvPr/>
          </p:nvSpPr>
          <p:spPr>
            <a:xfrm rot="10800000" flipH="1">
              <a:off x="379968" y="4922819"/>
              <a:ext cx="51009" cy="44320"/>
            </a:xfrm>
            <a:custGeom>
              <a:avLst/>
              <a:gdLst/>
              <a:ahLst/>
              <a:cxnLst/>
              <a:rect l="l" t="t" r="r" b="b"/>
              <a:pathLst>
                <a:path w="854" h="742" extrusionOk="0">
                  <a:moveTo>
                    <a:pt x="490" y="0"/>
                  </a:moveTo>
                  <a:cubicBezTo>
                    <a:pt x="404" y="0"/>
                    <a:pt x="318" y="32"/>
                    <a:pt x="249" y="101"/>
                  </a:cubicBezTo>
                  <a:cubicBezTo>
                    <a:pt x="0" y="350"/>
                    <a:pt x="178" y="741"/>
                    <a:pt x="498" y="741"/>
                  </a:cubicBezTo>
                  <a:cubicBezTo>
                    <a:pt x="712" y="741"/>
                    <a:pt x="854" y="563"/>
                    <a:pt x="854" y="385"/>
                  </a:cubicBezTo>
                  <a:cubicBezTo>
                    <a:pt x="854" y="144"/>
                    <a:pt x="673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9"/>
            <p:cNvSpPr/>
            <p:nvPr/>
          </p:nvSpPr>
          <p:spPr>
            <a:xfrm rot="10800000" flipH="1">
              <a:off x="379968" y="4712456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1"/>
                  </a:moveTo>
                  <a:cubicBezTo>
                    <a:pt x="408" y="1"/>
                    <a:pt x="319" y="37"/>
                    <a:pt x="249" y="118"/>
                  </a:cubicBezTo>
                  <a:cubicBezTo>
                    <a:pt x="0" y="332"/>
                    <a:pt x="178" y="723"/>
                    <a:pt x="498" y="759"/>
                  </a:cubicBezTo>
                  <a:cubicBezTo>
                    <a:pt x="712" y="759"/>
                    <a:pt x="854" y="581"/>
                    <a:pt x="854" y="367"/>
                  </a:cubicBezTo>
                  <a:cubicBezTo>
                    <a:pt x="854" y="152"/>
                    <a:pt x="677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9"/>
            <p:cNvSpPr/>
            <p:nvPr/>
          </p:nvSpPr>
          <p:spPr>
            <a:xfrm rot="10800000" flipH="1">
              <a:off x="379968" y="4502032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0"/>
                  </a:moveTo>
                  <a:cubicBezTo>
                    <a:pt x="408" y="0"/>
                    <a:pt x="319" y="36"/>
                    <a:pt x="249" y="118"/>
                  </a:cubicBezTo>
                  <a:cubicBezTo>
                    <a:pt x="0" y="331"/>
                    <a:pt x="178" y="723"/>
                    <a:pt x="498" y="758"/>
                  </a:cubicBezTo>
                  <a:cubicBezTo>
                    <a:pt x="712" y="758"/>
                    <a:pt x="854" y="580"/>
                    <a:pt x="854" y="367"/>
                  </a:cubicBezTo>
                  <a:cubicBezTo>
                    <a:pt x="854" y="151"/>
                    <a:pt x="677" y="0"/>
                    <a:pt x="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9"/>
            <p:cNvSpPr/>
            <p:nvPr/>
          </p:nvSpPr>
          <p:spPr>
            <a:xfrm rot="10800000" flipH="1">
              <a:off x="379968" y="4291669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1"/>
                  </a:moveTo>
                  <a:cubicBezTo>
                    <a:pt x="408" y="1"/>
                    <a:pt x="319" y="37"/>
                    <a:pt x="249" y="118"/>
                  </a:cubicBezTo>
                  <a:cubicBezTo>
                    <a:pt x="0" y="332"/>
                    <a:pt x="178" y="723"/>
                    <a:pt x="498" y="759"/>
                  </a:cubicBezTo>
                  <a:cubicBezTo>
                    <a:pt x="712" y="759"/>
                    <a:pt x="854" y="581"/>
                    <a:pt x="854" y="367"/>
                  </a:cubicBezTo>
                  <a:cubicBezTo>
                    <a:pt x="854" y="152"/>
                    <a:pt x="677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9"/>
            <p:cNvSpPr/>
            <p:nvPr/>
          </p:nvSpPr>
          <p:spPr>
            <a:xfrm rot="10800000" flipH="1">
              <a:off x="379968" y="4081245"/>
              <a:ext cx="59551" cy="44738"/>
            </a:xfrm>
            <a:custGeom>
              <a:avLst/>
              <a:gdLst/>
              <a:ahLst/>
              <a:cxnLst/>
              <a:rect l="l" t="t" r="r" b="b"/>
              <a:pathLst>
                <a:path w="997" h="749" extrusionOk="0">
                  <a:moveTo>
                    <a:pt x="498" y="1"/>
                  </a:moveTo>
                  <a:cubicBezTo>
                    <a:pt x="0" y="1"/>
                    <a:pt x="0" y="748"/>
                    <a:pt x="498" y="748"/>
                  </a:cubicBezTo>
                  <a:cubicBezTo>
                    <a:pt x="996" y="748"/>
                    <a:pt x="996" y="1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9"/>
            <p:cNvSpPr/>
            <p:nvPr/>
          </p:nvSpPr>
          <p:spPr>
            <a:xfrm rot="10800000" flipH="1">
              <a:off x="379968" y="3870882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1"/>
                  </a:moveTo>
                  <a:cubicBezTo>
                    <a:pt x="408" y="1"/>
                    <a:pt x="319" y="37"/>
                    <a:pt x="249" y="118"/>
                  </a:cubicBezTo>
                  <a:cubicBezTo>
                    <a:pt x="0" y="332"/>
                    <a:pt x="178" y="759"/>
                    <a:pt x="498" y="759"/>
                  </a:cubicBezTo>
                  <a:cubicBezTo>
                    <a:pt x="712" y="759"/>
                    <a:pt x="854" y="581"/>
                    <a:pt x="854" y="367"/>
                  </a:cubicBezTo>
                  <a:cubicBezTo>
                    <a:pt x="854" y="152"/>
                    <a:pt x="677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9"/>
            <p:cNvSpPr/>
            <p:nvPr/>
          </p:nvSpPr>
          <p:spPr>
            <a:xfrm rot="10800000" flipH="1">
              <a:off x="241811" y="4922819"/>
              <a:ext cx="53160" cy="44738"/>
            </a:xfrm>
            <a:custGeom>
              <a:avLst/>
              <a:gdLst/>
              <a:ahLst/>
              <a:cxnLst/>
              <a:rect l="l" t="t" r="r" b="b"/>
              <a:pathLst>
                <a:path w="890" h="749" extrusionOk="0">
                  <a:moveTo>
                    <a:pt x="427" y="1"/>
                  </a:moveTo>
                  <a:cubicBezTo>
                    <a:pt x="0" y="72"/>
                    <a:pt x="0" y="713"/>
                    <a:pt x="427" y="748"/>
                  </a:cubicBezTo>
                  <a:cubicBezTo>
                    <a:pt x="890" y="713"/>
                    <a:pt x="890" y="72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9"/>
            <p:cNvSpPr/>
            <p:nvPr/>
          </p:nvSpPr>
          <p:spPr>
            <a:xfrm rot="10800000" flipH="1">
              <a:off x="237570" y="4712456"/>
              <a:ext cx="53160" cy="45335"/>
            </a:xfrm>
            <a:custGeom>
              <a:avLst/>
              <a:gdLst/>
              <a:ahLst/>
              <a:cxnLst/>
              <a:rect l="l" t="t" r="r" b="b"/>
              <a:pathLst>
                <a:path w="890" h="759" extrusionOk="0">
                  <a:moveTo>
                    <a:pt x="505" y="1"/>
                  </a:moveTo>
                  <a:cubicBezTo>
                    <a:pt x="412" y="1"/>
                    <a:pt x="319" y="37"/>
                    <a:pt x="249" y="118"/>
                  </a:cubicBezTo>
                  <a:cubicBezTo>
                    <a:pt x="0" y="367"/>
                    <a:pt x="178" y="759"/>
                    <a:pt x="498" y="759"/>
                  </a:cubicBezTo>
                  <a:cubicBezTo>
                    <a:pt x="712" y="723"/>
                    <a:pt x="890" y="581"/>
                    <a:pt x="890" y="367"/>
                  </a:cubicBezTo>
                  <a:cubicBezTo>
                    <a:pt x="890" y="152"/>
                    <a:pt x="696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9"/>
            <p:cNvSpPr/>
            <p:nvPr/>
          </p:nvSpPr>
          <p:spPr>
            <a:xfrm rot="10800000" flipH="1">
              <a:off x="237570" y="4502032"/>
              <a:ext cx="53160" cy="45275"/>
            </a:xfrm>
            <a:custGeom>
              <a:avLst/>
              <a:gdLst/>
              <a:ahLst/>
              <a:cxnLst/>
              <a:rect l="l" t="t" r="r" b="b"/>
              <a:pathLst>
                <a:path w="890" h="758" extrusionOk="0">
                  <a:moveTo>
                    <a:pt x="500" y="1"/>
                  </a:moveTo>
                  <a:cubicBezTo>
                    <a:pt x="409" y="1"/>
                    <a:pt x="318" y="36"/>
                    <a:pt x="249" y="117"/>
                  </a:cubicBezTo>
                  <a:cubicBezTo>
                    <a:pt x="0" y="330"/>
                    <a:pt x="178" y="757"/>
                    <a:pt x="498" y="757"/>
                  </a:cubicBezTo>
                  <a:cubicBezTo>
                    <a:pt x="712" y="722"/>
                    <a:pt x="854" y="579"/>
                    <a:pt x="890" y="401"/>
                  </a:cubicBezTo>
                  <a:cubicBezTo>
                    <a:pt x="890" y="160"/>
                    <a:pt x="693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9"/>
            <p:cNvSpPr/>
            <p:nvPr/>
          </p:nvSpPr>
          <p:spPr>
            <a:xfrm rot="10800000" flipH="1">
              <a:off x="237570" y="4291669"/>
              <a:ext cx="53160" cy="45335"/>
            </a:xfrm>
            <a:custGeom>
              <a:avLst/>
              <a:gdLst/>
              <a:ahLst/>
              <a:cxnLst/>
              <a:rect l="l" t="t" r="r" b="b"/>
              <a:pathLst>
                <a:path w="890" h="759" extrusionOk="0">
                  <a:moveTo>
                    <a:pt x="505" y="1"/>
                  </a:moveTo>
                  <a:cubicBezTo>
                    <a:pt x="412" y="1"/>
                    <a:pt x="319" y="37"/>
                    <a:pt x="249" y="118"/>
                  </a:cubicBezTo>
                  <a:cubicBezTo>
                    <a:pt x="0" y="367"/>
                    <a:pt x="178" y="759"/>
                    <a:pt x="498" y="759"/>
                  </a:cubicBezTo>
                  <a:cubicBezTo>
                    <a:pt x="712" y="723"/>
                    <a:pt x="890" y="581"/>
                    <a:pt x="890" y="367"/>
                  </a:cubicBezTo>
                  <a:cubicBezTo>
                    <a:pt x="890" y="152"/>
                    <a:pt x="696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9"/>
            <p:cNvSpPr/>
            <p:nvPr/>
          </p:nvSpPr>
          <p:spPr>
            <a:xfrm rot="10800000" flipH="1">
              <a:off x="237570" y="4081245"/>
              <a:ext cx="53160" cy="44379"/>
            </a:xfrm>
            <a:custGeom>
              <a:avLst/>
              <a:gdLst/>
              <a:ahLst/>
              <a:cxnLst/>
              <a:rect l="l" t="t" r="r" b="b"/>
              <a:pathLst>
                <a:path w="890" h="743" extrusionOk="0">
                  <a:moveTo>
                    <a:pt x="497" y="0"/>
                  </a:moveTo>
                  <a:cubicBezTo>
                    <a:pt x="408" y="0"/>
                    <a:pt x="319" y="32"/>
                    <a:pt x="249" y="102"/>
                  </a:cubicBezTo>
                  <a:cubicBezTo>
                    <a:pt x="0" y="351"/>
                    <a:pt x="178" y="742"/>
                    <a:pt x="498" y="742"/>
                  </a:cubicBezTo>
                  <a:cubicBezTo>
                    <a:pt x="712" y="707"/>
                    <a:pt x="890" y="564"/>
                    <a:pt x="890" y="351"/>
                  </a:cubicBezTo>
                  <a:cubicBezTo>
                    <a:pt x="866" y="135"/>
                    <a:pt x="680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 rot="10800000" flipH="1">
              <a:off x="241811" y="3870882"/>
              <a:ext cx="53160" cy="44678"/>
            </a:xfrm>
            <a:custGeom>
              <a:avLst/>
              <a:gdLst/>
              <a:ahLst/>
              <a:cxnLst/>
              <a:rect l="l" t="t" r="r" b="b"/>
              <a:pathLst>
                <a:path w="890" h="748" extrusionOk="0">
                  <a:moveTo>
                    <a:pt x="427" y="0"/>
                  </a:moveTo>
                  <a:cubicBezTo>
                    <a:pt x="0" y="36"/>
                    <a:pt x="0" y="676"/>
                    <a:pt x="427" y="748"/>
                  </a:cubicBezTo>
                  <a:cubicBezTo>
                    <a:pt x="890" y="676"/>
                    <a:pt x="890" y="36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29"/>
          <p:cNvGrpSpPr/>
          <p:nvPr/>
        </p:nvGrpSpPr>
        <p:grpSpPr>
          <a:xfrm>
            <a:off x="5870901" y="4346110"/>
            <a:ext cx="447740" cy="1462233"/>
            <a:chOff x="237570" y="3870882"/>
            <a:chExt cx="335805" cy="1096675"/>
          </a:xfrm>
        </p:grpSpPr>
        <p:sp>
          <p:nvSpPr>
            <p:cNvPr id="148" name="Google Shape;148;p29"/>
            <p:cNvSpPr/>
            <p:nvPr/>
          </p:nvSpPr>
          <p:spPr>
            <a:xfrm rot="10800000" flipH="1">
              <a:off x="522306" y="4922819"/>
              <a:ext cx="51069" cy="44320"/>
            </a:xfrm>
            <a:custGeom>
              <a:avLst/>
              <a:gdLst/>
              <a:ahLst/>
              <a:cxnLst/>
              <a:rect l="l" t="t" r="r" b="b"/>
              <a:pathLst>
                <a:path w="855" h="742" extrusionOk="0">
                  <a:moveTo>
                    <a:pt x="480" y="0"/>
                  </a:moveTo>
                  <a:cubicBezTo>
                    <a:pt x="389" y="0"/>
                    <a:pt x="294" y="32"/>
                    <a:pt x="214" y="101"/>
                  </a:cubicBezTo>
                  <a:cubicBezTo>
                    <a:pt x="1" y="350"/>
                    <a:pt x="143" y="741"/>
                    <a:pt x="499" y="741"/>
                  </a:cubicBezTo>
                  <a:cubicBezTo>
                    <a:pt x="677" y="741"/>
                    <a:pt x="855" y="563"/>
                    <a:pt x="855" y="385"/>
                  </a:cubicBezTo>
                  <a:cubicBezTo>
                    <a:pt x="855" y="144"/>
                    <a:pt x="674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9"/>
            <p:cNvSpPr/>
            <p:nvPr/>
          </p:nvSpPr>
          <p:spPr>
            <a:xfrm rot="10800000" flipH="1">
              <a:off x="522306" y="4712456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1"/>
                  </a:moveTo>
                  <a:cubicBezTo>
                    <a:pt x="393" y="1"/>
                    <a:pt x="296" y="37"/>
                    <a:pt x="214" y="118"/>
                  </a:cubicBezTo>
                  <a:cubicBezTo>
                    <a:pt x="1" y="332"/>
                    <a:pt x="143" y="759"/>
                    <a:pt x="499" y="759"/>
                  </a:cubicBezTo>
                  <a:cubicBezTo>
                    <a:pt x="677" y="723"/>
                    <a:pt x="855" y="581"/>
                    <a:pt x="855" y="367"/>
                  </a:cubicBezTo>
                  <a:cubicBezTo>
                    <a:pt x="855" y="152"/>
                    <a:pt x="678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 rot="10800000" flipH="1">
              <a:off x="522306" y="4502032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0"/>
                  </a:moveTo>
                  <a:cubicBezTo>
                    <a:pt x="393" y="0"/>
                    <a:pt x="296" y="36"/>
                    <a:pt x="214" y="118"/>
                  </a:cubicBezTo>
                  <a:cubicBezTo>
                    <a:pt x="1" y="331"/>
                    <a:pt x="143" y="758"/>
                    <a:pt x="499" y="758"/>
                  </a:cubicBezTo>
                  <a:cubicBezTo>
                    <a:pt x="677" y="723"/>
                    <a:pt x="855" y="580"/>
                    <a:pt x="855" y="367"/>
                  </a:cubicBezTo>
                  <a:cubicBezTo>
                    <a:pt x="855" y="151"/>
                    <a:pt x="678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9"/>
            <p:cNvSpPr/>
            <p:nvPr/>
          </p:nvSpPr>
          <p:spPr>
            <a:xfrm rot="10800000" flipH="1">
              <a:off x="522306" y="4291669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1"/>
                  </a:moveTo>
                  <a:cubicBezTo>
                    <a:pt x="393" y="1"/>
                    <a:pt x="296" y="37"/>
                    <a:pt x="214" y="118"/>
                  </a:cubicBezTo>
                  <a:cubicBezTo>
                    <a:pt x="1" y="332"/>
                    <a:pt x="143" y="759"/>
                    <a:pt x="499" y="759"/>
                  </a:cubicBezTo>
                  <a:cubicBezTo>
                    <a:pt x="677" y="723"/>
                    <a:pt x="855" y="581"/>
                    <a:pt x="855" y="367"/>
                  </a:cubicBezTo>
                  <a:cubicBezTo>
                    <a:pt x="855" y="152"/>
                    <a:pt x="678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9"/>
            <p:cNvSpPr/>
            <p:nvPr/>
          </p:nvSpPr>
          <p:spPr>
            <a:xfrm rot="10800000" flipH="1">
              <a:off x="522306" y="4081245"/>
              <a:ext cx="51069" cy="44379"/>
            </a:xfrm>
            <a:custGeom>
              <a:avLst/>
              <a:gdLst/>
              <a:ahLst/>
              <a:cxnLst/>
              <a:rect l="l" t="t" r="r" b="b"/>
              <a:pathLst>
                <a:path w="855" h="743" extrusionOk="0">
                  <a:moveTo>
                    <a:pt x="485" y="0"/>
                  </a:moveTo>
                  <a:cubicBezTo>
                    <a:pt x="392" y="0"/>
                    <a:pt x="296" y="32"/>
                    <a:pt x="214" y="102"/>
                  </a:cubicBezTo>
                  <a:cubicBezTo>
                    <a:pt x="1" y="315"/>
                    <a:pt x="143" y="742"/>
                    <a:pt x="499" y="742"/>
                  </a:cubicBezTo>
                  <a:cubicBezTo>
                    <a:pt x="677" y="742"/>
                    <a:pt x="855" y="564"/>
                    <a:pt x="855" y="351"/>
                  </a:cubicBezTo>
                  <a:cubicBezTo>
                    <a:pt x="855" y="135"/>
                    <a:pt x="677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9"/>
            <p:cNvSpPr/>
            <p:nvPr/>
          </p:nvSpPr>
          <p:spPr>
            <a:xfrm rot="10800000" flipH="1">
              <a:off x="522306" y="3870882"/>
              <a:ext cx="51069" cy="45335"/>
            </a:xfrm>
            <a:custGeom>
              <a:avLst/>
              <a:gdLst/>
              <a:ahLst/>
              <a:cxnLst/>
              <a:rect l="l" t="t" r="r" b="b"/>
              <a:pathLst>
                <a:path w="855" h="759" extrusionOk="0">
                  <a:moveTo>
                    <a:pt x="486" y="1"/>
                  </a:moveTo>
                  <a:cubicBezTo>
                    <a:pt x="393" y="1"/>
                    <a:pt x="296" y="37"/>
                    <a:pt x="214" y="118"/>
                  </a:cubicBezTo>
                  <a:cubicBezTo>
                    <a:pt x="1" y="367"/>
                    <a:pt x="143" y="759"/>
                    <a:pt x="499" y="759"/>
                  </a:cubicBezTo>
                  <a:cubicBezTo>
                    <a:pt x="677" y="759"/>
                    <a:pt x="855" y="581"/>
                    <a:pt x="855" y="367"/>
                  </a:cubicBezTo>
                  <a:cubicBezTo>
                    <a:pt x="855" y="152"/>
                    <a:pt x="678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 rot="10800000" flipH="1">
              <a:off x="379968" y="4922819"/>
              <a:ext cx="51009" cy="44320"/>
            </a:xfrm>
            <a:custGeom>
              <a:avLst/>
              <a:gdLst/>
              <a:ahLst/>
              <a:cxnLst/>
              <a:rect l="l" t="t" r="r" b="b"/>
              <a:pathLst>
                <a:path w="854" h="742" extrusionOk="0">
                  <a:moveTo>
                    <a:pt x="490" y="0"/>
                  </a:moveTo>
                  <a:cubicBezTo>
                    <a:pt x="404" y="0"/>
                    <a:pt x="318" y="32"/>
                    <a:pt x="249" y="101"/>
                  </a:cubicBezTo>
                  <a:cubicBezTo>
                    <a:pt x="0" y="350"/>
                    <a:pt x="178" y="741"/>
                    <a:pt x="498" y="741"/>
                  </a:cubicBezTo>
                  <a:cubicBezTo>
                    <a:pt x="712" y="741"/>
                    <a:pt x="854" y="563"/>
                    <a:pt x="854" y="385"/>
                  </a:cubicBezTo>
                  <a:cubicBezTo>
                    <a:pt x="854" y="144"/>
                    <a:pt x="673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 rot="10800000" flipH="1">
              <a:off x="379968" y="4712456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1"/>
                  </a:moveTo>
                  <a:cubicBezTo>
                    <a:pt x="408" y="1"/>
                    <a:pt x="319" y="37"/>
                    <a:pt x="249" y="118"/>
                  </a:cubicBezTo>
                  <a:cubicBezTo>
                    <a:pt x="0" y="332"/>
                    <a:pt x="178" y="723"/>
                    <a:pt x="498" y="759"/>
                  </a:cubicBezTo>
                  <a:cubicBezTo>
                    <a:pt x="712" y="759"/>
                    <a:pt x="854" y="581"/>
                    <a:pt x="854" y="367"/>
                  </a:cubicBezTo>
                  <a:cubicBezTo>
                    <a:pt x="854" y="152"/>
                    <a:pt x="677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 rot="10800000" flipH="1">
              <a:off x="379968" y="4502032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0"/>
                  </a:moveTo>
                  <a:cubicBezTo>
                    <a:pt x="408" y="0"/>
                    <a:pt x="319" y="36"/>
                    <a:pt x="249" y="118"/>
                  </a:cubicBezTo>
                  <a:cubicBezTo>
                    <a:pt x="0" y="331"/>
                    <a:pt x="178" y="723"/>
                    <a:pt x="498" y="758"/>
                  </a:cubicBezTo>
                  <a:cubicBezTo>
                    <a:pt x="712" y="758"/>
                    <a:pt x="854" y="580"/>
                    <a:pt x="854" y="367"/>
                  </a:cubicBezTo>
                  <a:cubicBezTo>
                    <a:pt x="854" y="151"/>
                    <a:pt x="677" y="0"/>
                    <a:pt x="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 rot="10800000" flipH="1">
              <a:off x="379968" y="4291669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1"/>
                  </a:moveTo>
                  <a:cubicBezTo>
                    <a:pt x="408" y="1"/>
                    <a:pt x="319" y="37"/>
                    <a:pt x="249" y="118"/>
                  </a:cubicBezTo>
                  <a:cubicBezTo>
                    <a:pt x="0" y="332"/>
                    <a:pt x="178" y="723"/>
                    <a:pt x="498" y="759"/>
                  </a:cubicBezTo>
                  <a:cubicBezTo>
                    <a:pt x="712" y="759"/>
                    <a:pt x="854" y="581"/>
                    <a:pt x="854" y="367"/>
                  </a:cubicBezTo>
                  <a:cubicBezTo>
                    <a:pt x="854" y="152"/>
                    <a:pt x="677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 rot="10800000" flipH="1">
              <a:off x="379968" y="4081245"/>
              <a:ext cx="59551" cy="44738"/>
            </a:xfrm>
            <a:custGeom>
              <a:avLst/>
              <a:gdLst/>
              <a:ahLst/>
              <a:cxnLst/>
              <a:rect l="l" t="t" r="r" b="b"/>
              <a:pathLst>
                <a:path w="997" h="749" extrusionOk="0">
                  <a:moveTo>
                    <a:pt x="498" y="1"/>
                  </a:moveTo>
                  <a:cubicBezTo>
                    <a:pt x="0" y="1"/>
                    <a:pt x="0" y="748"/>
                    <a:pt x="498" y="748"/>
                  </a:cubicBezTo>
                  <a:cubicBezTo>
                    <a:pt x="996" y="748"/>
                    <a:pt x="996" y="1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 rot="10800000" flipH="1">
              <a:off x="379968" y="3870882"/>
              <a:ext cx="51009" cy="45335"/>
            </a:xfrm>
            <a:custGeom>
              <a:avLst/>
              <a:gdLst/>
              <a:ahLst/>
              <a:cxnLst/>
              <a:rect l="l" t="t" r="r" b="b"/>
              <a:pathLst>
                <a:path w="854" h="759" extrusionOk="0">
                  <a:moveTo>
                    <a:pt x="496" y="1"/>
                  </a:moveTo>
                  <a:cubicBezTo>
                    <a:pt x="408" y="1"/>
                    <a:pt x="319" y="37"/>
                    <a:pt x="249" y="118"/>
                  </a:cubicBezTo>
                  <a:cubicBezTo>
                    <a:pt x="0" y="332"/>
                    <a:pt x="178" y="759"/>
                    <a:pt x="498" y="759"/>
                  </a:cubicBezTo>
                  <a:cubicBezTo>
                    <a:pt x="712" y="759"/>
                    <a:pt x="854" y="581"/>
                    <a:pt x="854" y="367"/>
                  </a:cubicBezTo>
                  <a:cubicBezTo>
                    <a:pt x="854" y="152"/>
                    <a:pt x="677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 rot="10800000" flipH="1">
              <a:off x="241811" y="4922819"/>
              <a:ext cx="53160" cy="44738"/>
            </a:xfrm>
            <a:custGeom>
              <a:avLst/>
              <a:gdLst/>
              <a:ahLst/>
              <a:cxnLst/>
              <a:rect l="l" t="t" r="r" b="b"/>
              <a:pathLst>
                <a:path w="890" h="749" extrusionOk="0">
                  <a:moveTo>
                    <a:pt x="427" y="1"/>
                  </a:moveTo>
                  <a:cubicBezTo>
                    <a:pt x="0" y="72"/>
                    <a:pt x="0" y="713"/>
                    <a:pt x="427" y="748"/>
                  </a:cubicBezTo>
                  <a:cubicBezTo>
                    <a:pt x="890" y="713"/>
                    <a:pt x="890" y="72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 rot="10800000" flipH="1">
              <a:off x="237570" y="4712456"/>
              <a:ext cx="53160" cy="45335"/>
            </a:xfrm>
            <a:custGeom>
              <a:avLst/>
              <a:gdLst/>
              <a:ahLst/>
              <a:cxnLst/>
              <a:rect l="l" t="t" r="r" b="b"/>
              <a:pathLst>
                <a:path w="890" h="759" extrusionOk="0">
                  <a:moveTo>
                    <a:pt x="505" y="1"/>
                  </a:moveTo>
                  <a:cubicBezTo>
                    <a:pt x="412" y="1"/>
                    <a:pt x="319" y="37"/>
                    <a:pt x="249" y="118"/>
                  </a:cubicBezTo>
                  <a:cubicBezTo>
                    <a:pt x="0" y="367"/>
                    <a:pt x="178" y="759"/>
                    <a:pt x="498" y="759"/>
                  </a:cubicBezTo>
                  <a:cubicBezTo>
                    <a:pt x="712" y="723"/>
                    <a:pt x="890" y="581"/>
                    <a:pt x="890" y="367"/>
                  </a:cubicBezTo>
                  <a:cubicBezTo>
                    <a:pt x="890" y="152"/>
                    <a:pt x="696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 rot="10800000" flipH="1">
              <a:off x="237570" y="4502032"/>
              <a:ext cx="53160" cy="45275"/>
            </a:xfrm>
            <a:custGeom>
              <a:avLst/>
              <a:gdLst/>
              <a:ahLst/>
              <a:cxnLst/>
              <a:rect l="l" t="t" r="r" b="b"/>
              <a:pathLst>
                <a:path w="890" h="758" extrusionOk="0">
                  <a:moveTo>
                    <a:pt x="500" y="1"/>
                  </a:moveTo>
                  <a:cubicBezTo>
                    <a:pt x="409" y="1"/>
                    <a:pt x="318" y="36"/>
                    <a:pt x="249" y="117"/>
                  </a:cubicBezTo>
                  <a:cubicBezTo>
                    <a:pt x="0" y="330"/>
                    <a:pt x="178" y="757"/>
                    <a:pt x="498" y="757"/>
                  </a:cubicBezTo>
                  <a:cubicBezTo>
                    <a:pt x="712" y="722"/>
                    <a:pt x="854" y="579"/>
                    <a:pt x="890" y="401"/>
                  </a:cubicBezTo>
                  <a:cubicBezTo>
                    <a:pt x="890" y="160"/>
                    <a:pt x="693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 rot="10800000" flipH="1">
              <a:off x="237570" y="4291669"/>
              <a:ext cx="53160" cy="45335"/>
            </a:xfrm>
            <a:custGeom>
              <a:avLst/>
              <a:gdLst/>
              <a:ahLst/>
              <a:cxnLst/>
              <a:rect l="l" t="t" r="r" b="b"/>
              <a:pathLst>
                <a:path w="890" h="759" extrusionOk="0">
                  <a:moveTo>
                    <a:pt x="505" y="1"/>
                  </a:moveTo>
                  <a:cubicBezTo>
                    <a:pt x="412" y="1"/>
                    <a:pt x="319" y="37"/>
                    <a:pt x="249" y="118"/>
                  </a:cubicBezTo>
                  <a:cubicBezTo>
                    <a:pt x="0" y="367"/>
                    <a:pt x="178" y="759"/>
                    <a:pt x="498" y="759"/>
                  </a:cubicBezTo>
                  <a:cubicBezTo>
                    <a:pt x="712" y="723"/>
                    <a:pt x="890" y="581"/>
                    <a:pt x="890" y="367"/>
                  </a:cubicBezTo>
                  <a:cubicBezTo>
                    <a:pt x="890" y="152"/>
                    <a:pt x="696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9"/>
            <p:cNvSpPr/>
            <p:nvPr/>
          </p:nvSpPr>
          <p:spPr>
            <a:xfrm rot="10800000" flipH="1">
              <a:off x="237570" y="4081245"/>
              <a:ext cx="53160" cy="44379"/>
            </a:xfrm>
            <a:custGeom>
              <a:avLst/>
              <a:gdLst/>
              <a:ahLst/>
              <a:cxnLst/>
              <a:rect l="l" t="t" r="r" b="b"/>
              <a:pathLst>
                <a:path w="890" h="743" extrusionOk="0">
                  <a:moveTo>
                    <a:pt x="497" y="0"/>
                  </a:moveTo>
                  <a:cubicBezTo>
                    <a:pt x="408" y="0"/>
                    <a:pt x="319" y="32"/>
                    <a:pt x="249" y="102"/>
                  </a:cubicBezTo>
                  <a:cubicBezTo>
                    <a:pt x="0" y="351"/>
                    <a:pt x="178" y="742"/>
                    <a:pt x="498" y="742"/>
                  </a:cubicBezTo>
                  <a:cubicBezTo>
                    <a:pt x="712" y="707"/>
                    <a:pt x="890" y="564"/>
                    <a:pt x="890" y="351"/>
                  </a:cubicBezTo>
                  <a:cubicBezTo>
                    <a:pt x="866" y="135"/>
                    <a:pt x="680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 rot="10800000" flipH="1">
              <a:off x="241811" y="3870882"/>
              <a:ext cx="53160" cy="44678"/>
            </a:xfrm>
            <a:custGeom>
              <a:avLst/>
              <a:gdLst/>
              <a:ahLst/>
              <a:cxnLst/>
              <a:rect l="l" t="t" r="r" b="b"/>
              <a:pathLst>
                <a:path w="890" h="748" extrusionOk="0">
                  <a:moveTo>
                    <a:pt x="427" y="0"/>
                  </a:moveTo>
                  <a:cubicBezTo>
                    <a:pt x="0" y="36"/>
                    <a:pt x="0" y="676"/>
                    <a:pt x="427" y="748"/>
                  </a:cubicBezTo>
                  <a:cubicBezTo>
                    <a:pt x="890" y="676"/>
                    <a:pt x="890" y="36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hart" Target="../charts/chart5.xml"/><Relationship Id="rId5" Type="http://schemas.openxmlformats.org/officeDocument/2006/relationships/image" Target="../media/image10.png"/><Relationship Id="rId10" Type="http://schemas.openxmlformats.org/officeDocument/2006/relationships/chart" Target="../charts/chart4.xml"/><Relationship Id="rId4" Type="http://schemas.openxmlformats.org/officeDocument/2006/relationships/image" Target="../media/image8.png"/><Relationship Id="rId9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5" Type="http://schemas.openxmlformats.org/officeDocument/2006/relationships/chart" Target="../charts/chart2.xml"/><Relationship Id="rId10" Type="http://schemas.openxmlformats.org/officeDocument/2006/relationships/chart" Target="../charts/chart1.xml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36.png"/><Relationship Id="rId14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/>
          <p:nvPr/>
        </p:nvSpPr>
        <p:spPr>
          <a:xfrm>
            <a:off x="-155643" y="-64851"/>
            <a:ext cx="12364969" cy="7269804"/>
          </a:xfrm>
          <a:prstGeom prst="rect">
            <a:avLst/>
          </a:prstGeom>
          <a:gradFill>
            <a:gsLst>
              <a:gs pos="0">
                <a:srgbClr val="003CA4"/>
              </a:gs>
              <a:gs pos="17000">
                <a:srgbClr val="003CA4"/>
              </a:gs>
              <a:gs pos="33000">
                <a:srgbClr val="003CA4"/>
              </a:gs>
              <a:gs pos="100000">
                <a:srgbClr val="E4CD00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826542" y="-251908"/>
            <a:ext cx="7625197" cy="84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/>
          <p:nvPr/>
        </p:nvSpPr>
        <p:spPr>
          <a:xfrm>
            <a:off x="905262" y="2318097"/>
            <a:ext cx="8472654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Poppins"/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GRADUATE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Poppins"/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EMPLOYABILITY RANK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Poppins"/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endParaRPr dirty="0"/>
          </a:p>
        </p:txBody>
      </p:sp>
      <p:pic>
        <p:nvPicPr>
          <p:cNvPr id="174" name="Google Shape;174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575" y="1890544"/>
            <a:ext cx="1365250" cy="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28" y="5963292"/>
            <a:ext cx="6449019" cy="103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6">
            <a:alphaModFix/>
          </a:blip>
          <a:srcRect t="-8563" b="493"/>
          <a:stretch/>
        </p:blipFill>
        <p:spPr>
          <a:xfrm>
            <a:off x="7409047" y="3806103"/>
            <a:ext cx="8274233" cy="3328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/>
          <p:nvPr/>
        </p:nvSpPr>
        <p:spPr>
          <a:xfrm>
            <a:off x="8305800" y="-582823"/>
            <a:ext cx="3903526" cy="1679703"/>
          </a:xfrm>
          <a:prstGeom prst="roundRect">
            <a:avLst>
              <a:gd name="adj" fmla="val 25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" descr="A blue and yellow number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62544" y="70552"/>
            <a:ext cx="967238" cy="96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84197" y="258405"/>
            <a:ext cx="2260836" cy="59153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"/>
          <p:cNvSpPr/>
          <p:nvPr/>
        </p:nvSpPr>
        <p:spPr>
          <a:xfrm>
            <a:off x="905262" y="4375079"/>
            <a:ext cx="8472654" cy="75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Poppins"/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Poppins"/>
                <a:ea typeface="Poppins"/>
                <a:cs typeface="Poppins"/>
                <a:sym typeface="Poppins"/>
              </a:rPr>
              <a:t>QS- World Class Univeristy Rank</a:t>
            </a:r>
            <a:endParaRPr sz="28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2152825" y="1752114"/>
            <a:ext cx="105127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rgbClr val="FFFF00"/>
                </a:solidFill>
                <a:latin typeface="Poppins"/>
                <a:ea typeface="Poppins"/>
                <a:cs typeface="Poppins"/>
                <a:sym typeface="Poppins"/>
              </a:rPr>
              <a:t>Laporan</a:t>
            </a:r>
            <a:endParaRPr sz="2000" i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62120">
            <a:off x="4881326" y="-1527433"/>
            <a:ext cx="6391324" cy="1040906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0"/>
          <p:cNvSpPr txBox="1">
            <a:spLocks noGrp="1"/>
          </p:cNvSpPr>
          <p:nvPr>
            <p:ph type="sldNum" idx="12"/>
          </p:nvPr>
        </p:nvSpPr>
        <p:spPr>
          <a:xfrm>
            <a:off x="-2357655" y="65624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0"/>
          <p:cNvSpPr txBox="1"/>
          <p:nvPr/>
        </p:nvSpPr>
        <p:spPr>
          <a:xfrm>
            <a:off x="9445622" y="8512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1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3620"/>
            <a:ext cx="12188822" cy="4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3034" y="382245"/>
            <a:ext cx="1777034" cy="4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0" descr="A blue and yellow number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71882" y="133619"/>
            <a:ext cx="897051" cy="89705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0"/>
          <p:cNvSpPr/>
          <p:nvPr/>
        </p:nvSpPr>
        <p:spPr>
          <a:xfrm>
            <a:off x="13199" y="14562"/>
            <a:ext cx="3491849" cy="5847224"/>
          </a:xfrm>
          <a:custGeom>
            <a:avLst/>
            <a:gdLst/>
            <a:ahLst/>
            <a:cxnLst/>
            <a:rect l="l" t="t" r="r" b="b"/>
            <a:pathLst>
              <a:path w="1251373" h="2462426" extrusionOk="0">
                <a:moveTo>
                  <a:pt x="0" y="0"/>
                </a:moveTo>
                <a:lnTo>
                  <a:pt x="1251373" y="0"/>
                </a:lnTo>
                <a:lnTo>
                  <a:pt x="1251373" y="2462426"/>
                </a:lnTo>
                <a:lnTo>
                  <a:pt x="0" y="2462426"/>
                </a:lnTo>
                <a:close/>
              </a:path>
            </a:pathLst>
          </a:custGeom>
          <a:solidFill>
            <a:srgbClr val="002E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10"/>
          <p:cNvSpPr txBox="1"/>
          <p:nvPr/>
        </p:nvSpPr>
        <p:spPr>
          <a:xfrm>
            <a:off x="205633" y="1635658"/>
            <a:ext cx="309455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MELANJUTKAN STUDI</a:t>
            </a:r>
            <a:endParaRPr sz="3200"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10"/>
          <p:cNvSpPr txBox="1"/>
          <p:nvPr/>
        </p:nvSpPr>
        <p:spPr>
          <a:xfrm>
            <a:off x="4690257" y="2807525"/>
            <a:ext cx="468631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554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10"/>
          <p:cNvSpPr txBox="1"/>
          <p:nvPr/>
        </p:nvSpPr>
        <p:spPr>
          <a:xfrm>
            <a:off x="5048335" y="1204131"/>
            <a:ext cx="642738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992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10"/>
          <p:cNvSpPr txBox="1"/>
          <p:nvPr/>
        </p:nvSpPr>
        <p:spPr>
          <a:xfrm>
            <a:off x="6684804" y="4015210"/>
            <a:ext cx="436918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110</a:t>
            </a:r>
            <a:endParaRPr sz="14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10"/>
          <p:cNvSpPr txBox="1"/>
          <p:nvPr/>
        </p:nvSpPr>
        <p:spPr>
          <a:xfrm>
            <a:off x="7699669" y="4015210"/>
            <a:ext cx="377319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112</a:t>
            </a:r>
            <a:endParaRPr sz="14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10"/>
          <p:cNvSpPr txBox="1"/>
          <p:nvPr/>
        </p:nvSpPr>
        <p:spPr>
          <a:xfrm>
            <a:off x="8008933" y="3678329"/>
            <a:ext cx="636231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216</a:t>
            </a:r>
            <a:endParaRPr sz="14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10"/>
          <p:cNvSpPr txBox="1"/>
          <p:nvPr/>
        </p:nvSpPr>
        <p:spPr>
          <a:xfrm>
            <a:off x="9239100" y="4020678"/>
            <a:ext cx="367482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123</a:t>
            </a:r>
            <a:endParaRPr sz="14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10"/>
          <p:cNvSpPr txBox="1"/>
          <p:nvPr/>
        </p:nvSpPr>
        <p:spPr>
          <a:xfrm>
            <a:off x="9624957" y="3677098"/>
            <a:ext cx="482818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246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10"/>
          <p:cNvSpPr txBox="1"/>
          <p:nvPr/>
        </p:nvSpPr>
        <p:spPr>
          <a:xfrm>
            <a:off x="10791791" y="4103647"/>
            <a:ext cx="298734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101</a:t>
            </a:r>
            <a:endParaRPr sz="14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10"/>
          <p:cNvSpPr txBox="1"/>
          <p:nvPr/>
        </p:nvSpPr>
        <p:spPr>
          <a:xfrm>
            <a:off x="11144511" y="4001334"/>
            <a:ext cx="470626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162</a:t>
            </a:r>
            <a:endParaRPr sz="14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3" name="Google Shape;443;p10"/>
          <p:cNvPicPr preferRelativeResize="0"/>
          <p:nvPr/>
        </p:nvPicPr>
        <p:blipFill rotWithShape="1">
          <a:blip r:embed="rId7">
            <a:alphaModFix/>
          </a:blip>
          <a:srcRect l="-829" r="14923"/>
          <a:stretch/>
        </p:blipFill>
        <p:spPr>
          <a:xfrm>
            <a:off x="10107495" y="5309463"/>
            <a:ext cx="2081327" cy="112026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0"/>
          <p:cNvSpPr/>
          <p:nvPr/>
        </p:nvSpPr>
        <p:spPr>
          <a:xfrm>
            <a:off x="1063292" y="511032"/>
            <a:ext cx="209544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16,5%</a:t>
            </a:r>
            <a:endParaRPr sz="6000" b="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10" descr="Book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331" y="646624"/>
            <a:ext cx="900469" cy="90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8183" y="4490808"/>
            <a:ext cx="2881880" cy="12950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7" name="Google Shape;447;p10"/>
          <p:cNvGraphicFramePr/>
          <p:nvPr>
            <p:extLst>
              <p:ext uri="{D42A27DB-BD31-4B8C-83A1-F6EECF244321}">
                <p14:modId xmlns:p14="http://schemas.microsoft.com/office/powerpoint/2010/main" val="1683833878"/>
              </p:ext>
            </p:extLst>
          </p:nvPr>
        </p:nvGraphicFramePr>
        <p:xfrm>
          <a:off x="7353858" y="1185990"/>
          <a:ext cx="5295385" cy="384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8" name="Google Shape;448;p10"/>
          <p:cNvGraphicFramePr/>
          <p:nvPr>
            <p:extLst>
              <p:ext uri="{D42A27DB-BD31-4B8C-83A1-F6EECF244321}">
                <p14:modId xmlns:p14="http://schemas.microsoft.com/office/powerpoint/2010/main" val="1000546675"/>
              </p:ext>
            </p:extLst>
          </p:nvPr>
        </p:nvGraphicFramePr>
        <p:xfrm>
          <a:off x="3790014" y="3611323"/>
          <a:ext cx="4750150" cy="311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49" name="Google Shape;449;p10"/>
          <p:cNvSpPr txBox="1"/>
          <p:nvPr/>
        </p:nvSpPr>
        <p:spPr>
          <a:xfrm>
            <a:off x="3908637" y="284208"/>
            <a:ext cx="3491849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Lulusan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2022, 455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melanjutkan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56%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biaya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Pendidikan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biaya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sendiri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44%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Beasiswa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lanjutan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ditempuh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94,7%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melanjutkan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Negeri dan 5,3% di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luar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Negeri.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Bidang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lanjutan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34,7%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sangat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Pendidikan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sebelumnya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34,1%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1"/>
          <p:cNvSpPr/>
          <p:nvPr/>
        </p:nvSpPr>
        <p:spPr>
          <a:xfrm>
            <a:off x="-155643" y="-64851"/>
            <a:ext cx="12364969" cy="7269804"/>
          </a:xfrm>
          <a:prstGeom prst="rect">
            <a:avLst/>
          </a:prstGeom>
          <a:gradFill>
            <a:gsLst>
              <a:gs pos="0">
                <a:srgbClr val="003CA4"/>
              </a:gs>
              <a:gs pos="17000">
                <a:srgbClr val="003CA4"/>
              </a:gs>
              <a:gs pos="33000">
                <a:srgbClr val="003CA4"/>
              </a:gs>
              <a:gs pos="100000">
                <a:srgbClr val="E4CD00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11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-3341362">
            <a:off x="-3021658" y="-3372589"/>
            <a:ext cx="11877613" cy="1187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093593" y="0"/>
            <a:ext cx="7625197" cy="84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1445" y="3933116"/>
            <a:ext cx="1365250" cy="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3090" y="5812791"/>
            <a:ext cx="6449019" cy="103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1"/>
          <p:cNvPicPr preferRelativeResize="0"/>
          <p:nvPr/>
        </p:nvPicPr>
        <p:blipFill rotWithShape="1">
          <a:blip r:embed="rId7">
            <a:alphaModFix/>
          </a:blip>
          <a:srcRect t="-8563" b="493"/>
          <a:stretch/>
        </p:blipFill>
        <p:spPr>
          <a:xfrm>
            <a:off x="7409047" y="3806103"/>
            <a:ext cx="8274233" cy="332801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1"/>
          <p:cNvSpPr txBox="1"/>
          <p:nvPr/>
        </p:nvSpPr>
        <p:spPr>
          <a:xfrm>
            <a:off x="2793273" y="3148761"/>
            <a:ext cx="6572747" cy="81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Poppins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TERIMA KASIH</a:t>
            </a:r>
            <a:endParaRPr sz="54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11"/>
          <p:cNvSpPr/>
          <p:nvPr/>
        </p:nvSpPr>
        <p:spPr>
          <a:xfrm>
            <a:off x="3691445" y="1731117"/>
            <a:ext cx="4779455" cy="905501"/>
          </a:xfrm>
          <a:prstGeom prst="roundRect">
            <a:avLst>
              <a:gd name="adj" fmla="val 3893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48670" y="1879226"/>
            <a:ext cx="2260836" cy="59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1" descr="A blue and yellow number on a black background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95615" y="1700248"/>
            <a:ext cx="967238" cy="96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62120">
            <a:off x="6065776" y="-1982730"/>
            <a:ext cx="6331098" cy="1056836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-2357655" y="65624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9445622" y="8512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1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3620"/>
            <a:ext cx="12188822" cy="4951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2"/>
          <p:cNvGrpSpPr/>
          <p:nvPr/>
        </p:nvGrpSpPr>
        <p:grpSpPr>
          <a:xfrm>
            <a:off x="6847653" y="4714088"/>
            <a:ext cx="1615218" cy="1196162"/>
            <a:chOff x="0" y="0"/>
            <a:chExt cx="812800" cy="812800"/>
          </a:xfrm>
        </p:grpSpPr>
        <p:sp>
          <p:nvSpPr>
            <p:cNvPr id="191" name="Google Shape;191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02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2"/>
          <p:cNvSpPr/>
          <p:nvPr/>
        </p:nvSpPr>
        <p:spPr>
          <a:xfrm>
            <a:off x="7047770" y="4677179"/>
            <a:ext cx="944388" cy="727231"/>
          </a:xfrm>
          <a:custGeom>
            <a:avLst/>
            <a:gdLst/>
            <a:ahLst/>
            <a:cxnLst/>
            <a:rect l="l" t="t" r="r" b="b"/>
            <a:pathLst>
              <a:path w="2096049" h="1619198" extrusionOk="0">
                <a:moveTo>
                  <a:pt x="0" y="0"/>
                </a:moveTo>
                <a:lnTo>
                  <a:pt x="2096049" y="0"/>
                </a:lnTo>
                <a:lnTo>
                  <a:pt x="2096049" y="1619197"/>
                </a:lnTo>
                <a:lnTo>
                  <a:pt x="0" y="1619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2"/>
          <p:cNvGrpSpPr/>
          <p:nvPr/>
        </p:nvGrpSpPr>
        <p:grpSpPr>
          <a:xfrm>
            <a:off x="1101651" y="2291553"/>
            <a:ext cx="821514" cy="822960"/>
            <a:chOff x="0" y="0"/>
            <a:chExt cx="812800" cy="812800"/>
          </a:xfrm>
        </p:grpSpPr>
        <p:sp>
          <p:nvSpPr>
            <p:cNvPr id="195" name="Google Shape;195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2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02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381155" y="968295"/>
            <a:ext cx="822960" cy="822960"/>
            <a:chOff x="0" y="0"/>
            <a:chExt cx="812800" cy="812800"/>
          </a:xfrm>
        </p:grpSpPr>
        <p:sp>
          <p:nvSpPr>
            <p:cNvPr id="198" name="Google Shape;198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2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02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2"/>
          <p:cNvGrpSpPr/>
          <p:nvPr/>
        </p:nvGrpSpPr>
        <p:grpSpPr>
          <a:xfrm>
            <a:off x="2059649" y="3496106"/>
            <a:ext cx="822960" cy="822960"/>
            <a:chOff x="0" y="0"/>
            <a:chExt cx="812800" cy="812800"/>
          </a:xfrm>
        </p:grpSpPr>
        <p:sp>
          <p:nvSpPr>
            <p:cNvPr id="201" name="Google Shape;201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2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02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2"/>
          <p:cNvSpPr txBox="1"/>
          <p:nvPr/>
        </p:nvSpPr>
        <p:spPr>
          <a:xfrm>
            <a:off x="2090959" y="2235373"/>
            <a:ext cx="3637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Keperluan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WUR (World University Ranking): QS ranking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lulusan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2022: 3565</a:t>
            </a:r>
            <a:endParaRPr dirty="0"/>
          </a:p>
        </p:txBody>
      </p:sp>
      <p:sp>
        <p:nvSpPr>
          <p:cNvPr id="204" name="Google Shape;204;p2"/>
          <p:cNvSpPr txBox="1"/>
          <p:nvPr/>
        </p:nvSpPr>
        <p:spPr>
          <a:xfrm>
            <a:off x="1385377" y="590416"/>
            <a:ext cx="4355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Tracer Study </a:t>
            </a:r>
            <a:r>
              <a:rPr lang="en-US" sz="2000" dirty="0" err="1">
                <a:solidFill>
                  <a:schemeClr val="dk1"/>
                </a:solidFill>
              </a:rPr>
              <a:t>ditunjukan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untuk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lulusan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tahun</a:t>
            </a:r>
            <a:r>
              <a:rPr lang="en-US" sz="2000" dirty="0">
                <a:solidFill>
                  <a:schemeClr val="dk1"/>
                </a:solidFill>
              </a:rPr>
              <a:t> 2022</a:t>
            </a:r>
            <a:endParaRPr sz="2000" dirty="0">
              <a:solidFill>
                <a:schemeClr val="dk1"/>
              </a:solidFill>
            </a:endParaRPr>
          </a:p>
        </p:txBody>
      </p:sp>
      <p:grpSp>
        <p:nvGrpSpPr>
          <p:cNvPr id="205" name="Google Shape;205;p2"/>
          <p:cNvGrpSpPr/>
          <p:nvPr/>
        </p:nvGrpSpPr>
        <p:grpSpPr>
          <a:xfrm>
            <a:off x="3210109" y="4358843"/>
            <a:ext cx="822960" cy="822960"/>
            <a:chOff x="0" y="0"/>
            <a:chExt cx="812800" cy="812800"/>
          </a:xfrm>
        </p:grpSpPr>
        <p:sp>
          <p:nvSpPr>
            <p:cNvPr id="206" name="Google Shape;206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2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02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2"/>
          <p:cNvSpPr txBox="1"/>
          <p:nvPr/>
        </p:nvSpPr>
        <p:spPr>
          <a:xfrm>
            <a:off x="3071003" y="3455771"/>
            <a:ext cx="478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3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response rate minimal: </a:t>
            </a:r>
            <a:r>
              <a:rPr lang="en-US" sz="2000">
                <a:solidFill>
                  <a:schemeClr val="dk1"/>
                </a:solidFill>
              </a:rPr>
              <a:t>7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/>
          </a:p>
        </p:txBody>
      </p:sp>
      <p:grpSp>
        <p:nvGrpSpPr>
          <p:cNvPr id="209" name="Google Shape;209;p2"/>
          <p:cNvGrpSpPr/>
          <p:nvPr/>
        </p:nvGrpSpPr>
        <p:grpSpPr>
          <a:xfrm>
            <a:off x="4778017" y="5267461"/>
            <a:ext cx="822960" cy="822960"/>
            <a:chOff x="0" y="0"/>
            <a:chExt cx="812800" cy="812800"/>
          </a:xfrm>
        </p:grpSpPr>
        <p:sp>
          <p:nvSpPr>
            <p:cNvPr id="210" name="Google Shape;210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2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202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2"/>
          <p:cNvSpPr txBox="1"/>
          <p:nvPr/>
        </p:nvSpPr>
        <p:spPr>
          <a:xfrm>
            <a:off x="4223010" y="4371934"/>
            <a:ext cx="5581306" cy="50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3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Tracer Studi dilakukan Maret – Desember 2022</a:t>
            </a:r>
            <a:endParaRPr/>
          </a:p>
        </p:txBody>
      </p:sp>
      <p:sp>
        <p:nvSpPr>
          <p:cNvPr id="213" name="Google Shape;213;p2"/>
          <p:cNvSpPr txBox="1"/>
          <p:nvPr/>
        </p:nvSpPr>
        <p:spPr>
          <a:xfrm>
            <a:off x="6598222" y="3788234"/>
            <a:ext cx="594360" cy="66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50" tIns="33850" rIns="33850" bIns="33850" anchor="ctr" anchorCtr="0">
            <a:noAutofit/>
          </a:bodyPr>
          <a:lstStyle/>
          <a:p>
            <a:pPr marL="0" marR="0" lvl="0" indent="0" algn="ctr" rtl="0">
              <a:lnSpc>
                <a:spcPct val="20274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 txBox="1"/>
          <p:nvPr/>
        </p:nvSpPr>
        <p:spPr>
          <a:xfrm>
            <a:off x="5946971" y="5375356"/>
            <a:ext cx="518565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Jumlah lulusan yang merespons (response rate): 2.758 orang (77,4%)</a:t>
            </a: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403279" y="80321"/>
            <a:ext cx="76109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Tracer Study N-1</a:t>
            </a: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6" name="Google Shape;21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25284" y="256011"/>
            <a:ext cx="1777034" cy="4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 descr="A blue and yellow number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7292" y="-4421"/>
            <a:ext cx="897051" cy="89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" descr="Hasil gambar untuk foto wisuda ipb"/>
          <p:cNvPicPr preferRelativeResize="0"/>
          <p:nvPr/>
        </p:nvPicPr>
        <p:blipFill rotWithShape="1">
          <a:blip r:embed="rId8">
            <a:alphaModFix/>
          </a:blip>
          <a:srcRect l="478" r="477"/>
          <a:stretch/>
        </p:blipFill>
        <p:spPr>
          <a:xfrm>
            <a:off x="5924181" y="9199"/>
            <a:ext cx="3122613" cy="315277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19" name="Google Shape;219;p2"/>
          <p:cNvSpPr/>
          <p:nvPr/>
        </p:nvSpPr>
        <p:spPr>
          <a:xfrm>
            <a:off x="379075" y="981794"/>
            <a:ext cx="8867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049032" y="2320623"/>
            <a:ext cx="8867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1994610" y="3581829"/>
            <a:ext cx="8867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3146288" y="4399166"/>
            <a:ext cx="8867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4746106" y="5286613"/>
            <a:ext cx="8867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dirty="0"/>
          </a:p>
        </p:txBody>
      </p:sp>
      <p:pic>
        <p:nvPicPr>
          <p:cNvPr id="224" name="Google Shape;224;p2"/>
          <p:cNvPicPr preferRelativeResize="0"/>
          <p:nvPr/>
        </p:nvPicPr>
        <p:blipFill rotWithShape="1">
          <a:blip r:embed="rId9">
            <a:alphaModFix/>
          </a:blip>
          <a:srcRect l="-829" r="-1178"/>
          <a:stretch/>
        </p:blipFill>
        <p:spPr>
          <a:xfrm>
            <a:off x="61315" y="4445000"/>
            <a:ext cx="4015385" cy="184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" descr="A blue flower with black background&#10;&#10;Description automatically generated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157129" y="623153"/>
            <a:ext cx="4575644" cy="630696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"/>
          <p:cNvSpPr/>
          <p:nvPr/>
        </p:nvSpPr>
        <p:spPr>
          <a:xfrm>
            <a:off x="8017399" y="1766157"/>
            <a:ext cx="3723806" cy="4528763"/>
          </a:xfrm>
          <a:prstGeom prst="roundRect">
            <a:avLst>
              <a:gd name="adj" fmla="val 4207"/>
            </a:avLst>
          </a:prstGeom>
          <a:solidFill>
            <a:srgbClr val="002060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" descr="Cursor with solid fill"/>
          <p:cNvSpPr/>
          <p:nvPr/>
        </p:nvSpPr>
        <p:spPr>
          <a:xfrm flipH="1">
            <a:off x="191582" y="6608504"/>
            <a:ext cx="175026" cy="169118"/>
          </a:xfrm>
          <a:custGeom>
            <a:avLst/>
            <a:gdLst/>
            <a:ahLst/>
            <a:cxnLst/>
            <a:rect l="l" t="t" r="r" b="b"/>
            <a:pathLst>
              <a:path w="314216" h="314425" extrusionOk="0">
                <a:moveTo>
                  <a:pt x="314216" y="264454"/>
                </a:moveTo>
                <a:lnTo>
                  <a:pt x="200798" y="151093"/>
                </a:lnTo>
                <a:lnTo>
                  <a:pt x="300741" y="115102"/>
                </a:lnTo>
                <a:cubicBezTo>
                  <a:pt x="305873" y="113339"/>
                  <a:pt x="308604" y="107749"/>
                  <a:pt x="306839" y="102617"/>
                </a:cubicBezTo>
                <a:cubicBezTo>
                  <a:pt x="305855" y="99752"/>
                  <a:pt x="303605" y="97502"/>
                  <a:pt x="300741" y="96518"/>
                </a:cubicBezTo>
                <a:lnTo>
                  <a:pt x="12761" y="505"/>
                </a:lnTo>
                <a:cubicBezTo>
                  <a:pt x="11728" y="165"/>
                  <a:pt x="10647" y="-5"/>
                  <a:pt x="9560" y="0"/>
                </a:cubicBezTo>
                <a:lnTo>
                  <a:pt x="9560" y="0"/>
                </a:lnTo>
                <a:cubicBezTo>
                  <a:pt x="4166" y="116"/>
                  <a:pt x="-113" y="4582"/>
                  <a:pt x="2" y="9977"/>
                </a:cubicBezTo>
                <a:cubicBezTo>
                  <a:pt x="24" y="10977"/>
                  <a:pt x="198" y="11967"/>
                  <a:pt x="521" y="12914"/>
                </a:cubicBezTo>
                <a:lnTo>
                  <a:pt x="96308" y="301175"/>
                </a:lnTo>
                <a:cubicBezTo>
                  <a:pt x="98116" y="306291"/>
                  <a:pt x="103730" y="308973"/>
                  <a:pt x="108846" y="307165"/>
                </a:cubicBezTo>
                <a:cubicBezTo>
                  <a:pt x="111646" y="306176"/>
                  <a:pt x="113847" y="303974"/>
                  <a:pt x="114837" y="301175"/>
                </a:cubicBezTo>
                <a:lnTo>
                  <a:pt x="150883" y="201120"/>
                </a:lnTo>
                <a:lnTo>
                  <a:pt x="264189" y="314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67768" y="6525685"/>
            <a:ext cx="12239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www.ipb.ac.id</a:t>
            </a:r>
            <a:endParaRPr/>
          </a:p>
        </p:txBody>
      </p:sp>
      <p:pic>
        <p:nvPicPr>
          <p:cNvPr id="233" name="Google Shape;233;p3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0675" y="163747"/>
            <a:ext cx="875115" cy="64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2935" y="6608503"/>
            <a:ext cx="180469" cy="16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" descr="Instagram Super Basic Straight Outline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0307" y="6608503"/>
            <a:ext cx="169117" cy="16911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"/>
          <p:cNvSpPr txBox="1"/>
          <p:nvPr/>
        </p:nvSpPr>
        <p:spPr>
          <a:xfrm>
            <a:off x="2134003" y="6525685"/>
            <a:ext cx="10627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@ipbofficial</a:t>
            </a:r>
            <a:endParaRPr/>
          </a:p>
        </p:txBody>
      </p:sp>
      <p:pic>
        <p:nvPicPr>
          <p:cNvPr id="237" name="Google Shape;237;p3" descr="Facebook - Masuk atau Dafta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09833" y="6608503"/>
            <a:ext cx="171598" cy="1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 descr="LinkedIn: Jobs &amp; Business News - Apps on Google Pl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3304" y="6606021"/>
            <a:ext cx="171598" cy="17159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"/>
          <p:cNvSpPr txBox="1"/>
          <p:nvPr/>
        </p:nvSpPr>
        <p:spPr>
          <a:xfrm>
            <a:off x="3717696" y="6530757"/>
            <a:ext cx="12239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IPB University</a:t>
            </a:r>
            <a:endParaRPr/>
          </a:p>
        </p:txBody>
      </p:sp>
      <p:pic>
        <p:nvPicPr>
          <p:cNvPr id="240" name="Google Shape;240;p3" descr="YouTube - Aplikasi di Google Play"/>
          <p:cNvPicPr preferRelativeResize="0"/>
          <p:nvPr/>
        </p:nvPicPr>
        <p:blipFill rotWithShape="1">
          <a:blip r:embed="rId9">
            <a:alphaModFix/>
          </a:blip>
          <a:srcRect l="3819" t="17536" r="4167" b="17534"/>
          <a:stretch/>
        </p:blipFill>
        <p:spPr>
          <a:xfrm>
            <a:off x="5014527" y="6606021"/>
            <a:ext cx="241486" cy="17040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"/>
          <p:cNvSpPr txBox="1"/>
          <p:nvPr/>
        </p:nvSpPr>
        <p:spPr>
          <a:xfrm>
            <a:off x="5259919" y="6529654"/>
            <a:ext cx="8130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IPB TV</a:t>
            </a:r>
            <a:endParaRPr/>
          </a:p>
        </p:txBody>
      </p:sp>
      <p:cxnSp>
        <p:nvCxnSpPr>
          <p:cNvPr id="242" name="Google Shape;242;p3"/>
          <p:cNvCxnSpPr/>
          <p:nvPr/>
        </p:nvCxnSpPr>
        <p:spPr>
          <a:xfrm>
            <a:off x="147044" y="6520605"/>
            <a:ext cx="11923036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3"/>
          <p:cNvSpPr txBox="1"/>
          <p:nvPr/>
        </p:nvSpPr>
        <p:spPr>
          <a:xfrm>
            <a:off x="10480675" y="6529654"/>
            <a:ext cx="15894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vr4@apps.ipb.ac.id</a:t>
            </a:r>
            <a:endParaRPr/>
          </a:p>
        </p:txBody>
      </p:sp>
      <p:pic>
        <p:nvPicPr>
          <p:cNvPr id="244" name="Google Shape;244;p3" descr="Gmail Logo - PNG and Vector - Logo Downloa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50724" y="6606021"/>
            <a:ext cx="231192" cy="17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" descr="Program SPs | Sekolah Pascasarjana IPB"/>
          <p:cNvPicPr preferRelativeResize="0"/>
          <p:nvPr/>
        </p:nvPicPr>
        <p:blipFill rotWithShape="1">
          <a:blip r:embed="rId11">
            <a:alphaModFix/>
          </a:blip>
          <a:srcRect l="72000" t="9098" r="4078" b="31979"/>
          <a:stretch/>
        </p:blipFill>
        <p:spPr>
          <a:xfrm>
            <a:off x="11374368" y="206159"/>
            <a:ext cx="716810" cy="56146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"/>
          <p:cNvSpPr txBox="1"/>
          <p:nvPr/>
        </p:nvSpPr>
        <p:spPr>
          <a:xfrm>
            <a:off x="292725" y="207662"/>
            <a:ext cx="101879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05A5"/>
              </a:buClr>
              <a:buSzPts val="4400"/>
              <a:buFont typeface="Arial"/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Metode Pelaksanaan Tracer Study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"/>
          <p:cNvSpPr/>
          <p:nvPr/>
        </p:nvSpPr>
        <p:spPr>
          <a:xfrm>
            <a:off x="398138" y="237320"/>
            <a:ext cx="1342169" cy="685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3"/>
          <p:cNvGrpSpPr/>
          <p:nvPr/>
        </p:nvGrpSpPr>
        <p:grpSpPr>
          <a:xfrm>
            <a:off x="475091" y="1039314"/>
            <a:ext cx="11266940" cy="548087"/>
            <a:chOff x="3302" y="0"/>
            <a:chExt cx="11266940" cy="548087"/>
          </a:xfrm>
        </p:grpSpPr>
        <p:sp>
          <p:nvSpPr>
            <p:cNvPr id="249" name="Google Shape;249;p3"/>
            <p:cNvSpPr/>
            <p:nvPr/>
          </p:nvSpPr>
          <p:spPr>
            <a:xfrm>
              <a:off x="3302" y="0"/>
              <a:ext cx="4023907" cy="548087"/>
            </a:xfrm>
            <a:prstGeom prst="chevron">
              <a:avLst>
                <a:gd name="adj" fmla="val 50000"/>
              </a:avLst>
            </a:prstGeom>
            <a:solidFill>
              <a:srgbClr val="00FF99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 txBox="1"/>
            <p:nvPr/>
          </p:nvSpPr>
          <p:spPr>
            <a:xfrm>
              <a:off x="277346" y="0"/>
              <a:ext cx="3475820" cy="548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42650" rIns="42650" bIns="42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Perencanaan </a:t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624819" y="0"/>
              <a:ext cx="4023907" cy="548087"/>
            </a:xfrm>
            <a:prstGeom prst="chevron">
              <a:avLst>
                <a:gd name="adj" fmla="val 50000"/>
              </a:avLst>
            </a:prstGeom>
            <a:solidFill>
              <a:srgbClr val="66FFFF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 txBox="1"/>
            <p:nvPr/>
          </p:nvSpPr>
          <p:spPr>
            <a:xfrm>
              <a:off x="3898863" y="0"/>
              <a:ext cx="3475820" cy="548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42650" rIns="42650" bIns="42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Strategi Pokok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246335" y="0"/>
              <a:ext cx="4023907" cy="548087"/>
            </a:xfrm>
            <a:prstGeom prst="chevron">
              <a:avLst>
                <a:gd name="adj" fmla="val 50000"/>
              </a:avLst>
            </a:prstGeom>
            <a:solidFill>
              <a:srgbClr val="00FF99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 txBox="1"/>
            <p:nvPr/>
          </p:nvSpPr>
          <p:spPr>
            <a:xfrm>
              <a:off x="7520379" y="0"/>
              <a:ext cx="3475820" cy="548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42650" rIns="42650" bIns="42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Evaluasi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3"/>
          <p:cNvGrpSpPr/>
          <p:nvPr/>
        </p:nvGrpSpPr>
        <p:grpSpPr>
          <a:xfrm>
            <a:off x="356133" y="1773212"/>
            <a:ext cx="3814121" cy="4521257"/>
            <a:chOff x="613500" y="449"/>
            <a:chExt cx="3814121" cy="4521257"/>
          </a:xfrm>
        </p:grpSpPr>
        <p:sp>
          <p:nvSpPr>
            <p:cNvPr id="256" name="Google Shape;256;p3"/>
            <p:cNvSpPr/>
            <p:nvPr/>
          </p:nvSpPr>
          <p:spPr>
            <a:xfrm rot="10800000">
              <a:off x="1075275" y="449"/>
              <a:ext cx="3352346" cy="923549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 txBox="1"/>
            <p:nvPr/>
          </p:nvSpPr>
          <p:spPr>
            <a:xfrm>
              <a:off x="1306162" y="449"/>
              <a:ext cx="3121459" cy="9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7250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Pengumpulan  Data Lulusan N-1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13500" y="449"/>
              <a:ext cx="923549" cy="923549"/>
            </a:xfrm>
            <a:prstGeom prst="ellipse">
              <a:avLst/>
            </a:prstGeom>
            <a:solidFill>
              <a:srgbClr val="FFE2B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 rot="10800000">
              <a:off x="1075275" y="1199685"/>
              <a:ext cx="3352346" cy="923549"/>
            </a:xfrm>
            <a:prstGeom prst="homePlate">
              <a:avLst>
                <a:gd name="adj" fmla="val 50000"/>
              </a:avLst>
            </a:prstGeom>
            <a:solidFill>
              <a:srgbClr val="65EE1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 txBox="1"/>
            <p:nvPr/>
          </p:nvSpPr>
          <p:spPr>
            <a:xfrm>
              <a:off x="1306162" y="1199685"/>
              <a:ext cx="3121459" cy="9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7250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FFFFFF"/>
                  </a:solidFill>
                </a:rPr>
                <a:t>Impelemntasi </a:t>
              </a: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sistem tracer studi berbasis web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13500" y="1199685"/>
              <a:ext cx="923549" cy="923549"/>
            </a:xfrm>
            <a:prstGeom prst="ellipse">
              <a:avLst/>
            </a:prstGeom>
            <a:solidFill>
              <a:srgbClr val="D4F8B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 rot="10800000">
              <a:off x="1075275" y="2398921"/>
              <a:ext cx="3352346" cy="923549"/>
            </a:xfrm>
            <a:prstGeom prst="homePlate">
              <a:avLst>
                <a:gd name="adj" fmla="val 50000"/>
              </a:avLst>
            </a:prstGeom>
            <a:solidFill>
              <a:srgbClr val="3DE1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 txBox="1"/>
            <p:nvPr/>
          </p:nvSpPr>
          <p:spPr>
            <a:xfrm>
              <a:off x="1306162" y="2398921"/>
              <a:ext cx="3121459" cy="9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7250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Rapat dan Sosialisasi dengan Ketua Departemen Fakultas/Sekolah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3500" y="2398921"/>
              <a:ext cx="923549" cy="923549"/>
            </a:xfrm>
            <a:prstGeom prst="ellipse">
              <a:avLst/>
            </a:prstGeom>
            <a:solidFill>
              <a:srgbClr val="BEF1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 rot="10800000">
              <a:off x="1075275" y="3598157"/>
              <a:ext cx="3352346" cy="923549"/>
            </a:xfrm>
            <a:prstGeom prst="homePlate">
              <a:avLst>
                <a:gd name="adj" fmla="val 50000"/>
              </a:avLst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 txBox="1"/>
            <p:nvPr/>
          </p:nvSpPr>
          <p:spPr>
            <a:xfrm>
              <a:off x="1306162" y="3598157"/>
              <a:ext cx="3121459" cy="9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7250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Membuat surat permintaan mengisi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13500" y="3598157"/>
              <a:ext cx="923549" cy="923549"/>
            </a:xfrm>
            <a:prstGeom prst="ellipse">
              <a:avLst/>
            </a:prstGeom>
            <a:solidFill>
              <a:srgbClr val="C2D2E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3"/>
          <p:cNvGrpSpPr/>
          <p:nvPr/>
        </p:nvGrpSpPr>
        <p:grpSpPr>
          <a:xfrm>
            <a:off x="4081992" y="2026333"/>
            <a:ext cx="3888183" cy="3869146"/>
            <a:chOff x="1068080" y="51644"/>
            <a:chExt cx="3888183" cy="3869146"/>
          </a:xfrm>
        </p:grpSpPr>
        <p:sp>
          <p:nvSpPr>
            <p:cNvPr id="269" name="Google Shape;269;p3"/>
            <p:cNvSpPr/>
            <p:nvPr/>
          </p:nvSpPr>
          <p:spPr>
            <a:xfrm>
              <a:off x="1412387" y="258222"/>
              <a:ext cx="3337023" cy="3337023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rgbClr val="FEE5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 txBox="1"/>
            <p:nvPr/>
          </p:nvSpPr>
          <p:spPr>
            <a:xfrm>
              <a:off x="3171078" y="965353"/>
              <a:ext cx="1191794" cy="993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Pembentukan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Enumetor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(PIC </a:t>
              </a: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dari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Program </a:t>
              </a: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Studi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343660" y="377401"/>
              <a:ext cx="3337023" cy="3337023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FEE5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 txBox="1"/>
            <p:nvPr/>
          </p:nvSpPr>
          <p:spPr>
            <a:xfrm>
              <a:off x="2138190" y="2542494"/>
              <a:ext cx="1787691" cy="873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Verifikasi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dan </a:t>
              </a: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Konfirmasi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Data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274933" y="258222"/>
              <a:ext cx="3337023" cy="3337023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FEE5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 txBox="1"/>
            <p:nvPr/>
          </p:nvSpPr>
          <p:spPr>
            <a:xfrm>
              <a:off x="1661472" y="965353"/>
              <a:ext cx="1191794" cy="993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Sosialiasi</a:t>
              </a:r>
              <a:r>
                <a:rPr lang="en-US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dan </a:t>
              </a:r>
              <a:r>
                <a:rPr lang="en-US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Komunikasi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Informasi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racer Study </a:t>
              </a: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kepada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lulusan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secara</a:t>
              </a:r>
              <a:r>
                <a:rPr lang="en-US" sz="1400" b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berkala</a:t>
              </a:r>
              <a:endParaRPr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206085" y="51644"/>
              <a:ext cx="3750178" cy="37501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1" y="4067"/>
                  </a:moveTo>
                  <a:lnTo>
                    <a:pt x="59991" y="4067"/>
                  </a:lnTo>
                  <a:cubicBezTo>
                    <a:pt x="79078" y="4064"/>
                    <a:pt x="96849" y="13795"/>
                    <a:pt x="107129" y="29878"/>
                  </a:cubicBezTo>
                  <a:cubicBezTo>
                    <a:pt x="117408" y="45960"/>
                    <a:pt x="118776" y="66175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382" y="65011"/>
                    <a:pt x="111022" y="47127"/>
                    <a:pt x="101838" y="32932"/>
                  </a:cubicBezTo>
                  <a:cubicBezTo>
                    <a:pt x="92654" y="18737"/>
                    <a:pt x="76899" y="10167"/>
                    <a:pt x="59992" y="10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137083" y="170612"/>
              <a:ext cx="3750178" cy="37501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435" y="87973"/>
                  </a:moveTo>
                  <a:cubicBezTo>
                    <a:pt x="98891" y="104498"/>
                    <a:pt x="81581" y="115017"/>
                    <a:pt x="62518" y="115876"/>
                  </a:cubicBezTo>
                  <a:cubicBezTo>
                    <a:pt x="43454" y="116735"/>
                    <a:pt x="25269" y="107816"/>
                    <a:pt x="14277" y="92216"/>
                  </a:cubicBezTo>
                  <a:lnTo>
                    <a:pt x="10766" y="94244"/>
                  </a:lnTo>
                  <a:lnTo>
                    <a:pt x="14207" y="86447"/>
                  </a:lnTo>
                  <a:lnTo>
                    <a:pt x="23095" y="87124"/>
                  </a:lnTo>
                  <a:lnTo>
                    <a:pt x="19585" y="89151"/>
                  </a:lnTo>
                  <a:cubicBezTo>
                    <a:pt x="29474" y="102860"/>
                    <a:pt x="45637" y="110621"/>
                    <a:pt x="62519" y="109767"/>
                  </a:cubicBezTo>
                  <a:cubicBezTo>
                    <a:pt x="79400" y="108913"/>
                    <a:pt x="94697" y="99559"/>
                    <a:pt x="103151" y="84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068080" y="51644"/>
              <a:ext cx="3750178" cy="37501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1" y="87966"/>
                  </a:moveTo>
                  <a:cubicBezTo>
                    <a:pt x="2017" y="71436"/>
                    <a:pt x="1562" y="51181"/>
                    <a:pt x="10353" y="34238"/>
                  </a:cubicBezTo>
                  <a:cubicBezTo>
                    <a:pt x="19144" y="17296"/>
                    <a:pt x="35968" y="6007"/>
                    <a:pt x="54979" y="4293"/>
                  </a:cubicBezTo>
                  <a:lnTo>
                    <a:pt x="54979" y="239"/>
                  </a:lnTo>
                  <a:lnTo>
                    <a:pt x="60009" y="7118"/>
                  </a:lnTo>
                  <a:lnTo>
                    <a:pt x="54977" y="14476"/>
                  </a:lnTo>
                  <a:lnTo>
                    <a:pt x="54978" y="10423"/>
                  </a:lnTo>
                  <a:cubicBezTo>
                    <a:pt x="38157" y="12127"/>
                    <a:pt x="23347" y="22244"/>
                    <a:pt x="15643" y="37294"/>
                  </a:cubicBezTo>
                  <a:cubicBezTo>
                    <a:pt x="7939" y="52344"/>
                    <a:pt x="8392" y="70273"/>
                    <a:pt x="16845" y="849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8" name="Google Shape;278;p3" descr="Badge 4 with solid fill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9889" y="5509128"/>
            <a:ext cx="644515" cy="64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" descr="Badge 3 with solid fil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08233" y="4300219"/>
            <a:ext cx="644514" cy="64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" descr="Badge with solid fill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7676" y="3128600"/>
            <a:ext cx="644514" cy="64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" descr="Badge 1 with solid fill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7904" y="1859091"/>
            <a:ext cx="698690" cy="69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"/>
          <p:cNvSpPr txBox="1"/>
          <p:nvPr/>
        </p:nvSpPr>
        <p:spPr>
          <a:xfrm>
            <a:off x="8136085" y="1772764"/>
            <a:ext cx="3629400" cy="465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900"/>
              <a:buFont typeface="Arial"/>
              <a:buChar char="•"/>
            </a:pP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Mengingatkan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lulusan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belum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mengisi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secara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berkala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900"/>
              <a:buFont typeface="Arial"/>
              <a:buChar char="•"/>
            </a:pPr>
            <a:r>
              <a:rPr lang="en-US" sz="1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Mengirimkan</a:t>
            </a:r>
            <a:r>
              <a:rPr lang="en-US" sz="1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capaian</a:t>
            </a:r>
            <a:r>
              <a:rPr lang="en-US" sz="1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respon</a:t>
            </a:r>
            <a:r>
              <a:rPr lang="en-US" sz="1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rate </a:t>
            </a:r>
            <a:r>
              <a:rPr lang="en-US" sz="1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secara</a:t>
            </a:r>
            <a:r>
              <a:rPr lang="en-US" sz="1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berkala</a:t>
            </a:r>
            <a:r>
              <a:rPr lang="en-US" sz="1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US" sz="1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Ketua</a:t>
            </a:r>
            <a:r>
              <a:rPr lang="en-US" sz="1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dan PIC Program </a:t>
            </a:r>
            <a:r>
              <a:rPr lang="en-US" sz="1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Studi</a:t>
            </a:r>
            <a:r>
              <a:rPr lang="en-US" sz="1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Departemen</a:t>
            </a:r>
            <a:endParaRPr sz="18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900"/>
              <a:buFont typeface="Arial"/>
              <a:buChar char="•"/>
            </a:pPr>
            <a:r>
              <a:rPr lang="en-US" sz="18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Melaksanakan</a:t>
            </a:r>
            <a:r>
              <a:rPr lang="en-US" sz="18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Roadshow </a:t>
            </a:r>
            <a:r>
              <a:rPr lang="en-US" sz="18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ke</a:t>
            </a:r>
            <a:r>
              <a:rPr lang="en-US" sz="18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Fakultas</a:t>
            </a:r>
            <a:r>
              <a:rPr lang="en-US" sz="18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Sekolah</a:t>
            </a:r>
            <a:endParaRPr sz="1800" b="1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900"/>
              <a:buFont typeface="Arial"/>
              <a:buChar char="•"/>
            </a:pPr>
            <a:r>
              <a:rPr lang="en-US" sz="1800" b="1" dirty="0" err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Rapat</a:t>
            </a:r>
            <a:r>
              <a:rPr lang="en-US" sz="1800" b="1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koordinasi</a:t>
            </a:r>
            <a:r>
              <a:rPr lang="en-US" sz="1800" b="1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kendala</a:t>
            </a:r>
            <a:r>
              <a:rPr lang="en-US" sz="1800" b="1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1800" b="1" dirty="0" err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permasalahan</a:t>
            </a:r>
            <a:r>
              <a:rPr lang="en-US" sz="1800" b="1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pelaksanaan</a:t>
            </a:r>
            <a:r>
              <a:rPr lang="en-US" sz="1800" b="1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1800" b="1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 PIC Program </a:t>
            </a:r>
            <a:r>
              <a:rPr lang="en-US" sz="1800" b="1" dirty="0" err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Studi</a:t>
            </a:r>
            <a:r>
              <a:rPr lang="en-US" sz="1800" b="1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1" dirty="0" err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Departemen</a:t>
            </a:r>
            <a:endParaRPr sz="1800" b="1" dirty="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700"/>
              <a:buFont typeface="Arial"/>
              <a:buNone/>
            </a:pPr>
            <a:endParaRPr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"/>
          <p:cNvPicPr preferRelativeResize="0"/>
          <p:nvPr/>
        </p:nvPicPr>
        <p:blipFill rotWithShape="1">
          <a:blip r:embed="rId3">
            <a:alphaModFix amt="50000"/>
          </a:blip>
          <a:srcRect l="-829" r="-109" b="1511"/>
          <a:stretch/>
        </p:blipFill>
        <p:spPr>
          <a:xfrm>
            <a:off x="8386655" y="7079"/>
            <a:ext cx="4074444" cy="149797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"/>
          <p:cNvSpPr txBox="1">
            <a:spLocks noGrp="1"/>
          </p:cNvSpPr>
          <p:nvPr>
            <p:ph type="sldNum" idx="12"/>
          </p:nvPr>
        </p:nvSpPr>
        <p:spPr>
          <a:xfrm>
            <a:off x="-2357655" y="65624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 txBox="1"/>
          <p:nvPr/>
        </p:nvSpPr>
        <p:spPr>
          <a:xfrm>
            <a:off x="9445622" y="8512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1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3620"/>
            <a:ext cx="12188822" cy="4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805" y="390848"/>
            <a:ext cx="1777034" cy="4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" descr="A blue and yellow number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5813" y="130416"/>
            <a:ext cx="897051" cy="89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" descr="A grid with small circl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05800" y="4435945"/>
            <a:ext cx="1712428" cy="171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" descr="Three circles each containing concentric circles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324433" y="-330767"/>
            <a:ext cx="1778251" cy="177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" descr="Assorted circle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30439" y="5009172"/>
            <a:ext cx="1148891" cy="114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"/>
          <p:cNvPicPr preferRelativeResize="0"/>
          <p:nvPr/>
        </p:nvPicPr>
        <p:blipFill rotWithShape="1">
          <a:blip r:embed="rId10">
            <a:alphaModFix/>
          </a:blip>
          <a:srcRect l="1528" t="32355" r="16750" b="15686"/>
          <a:stretch/>
        </p:blipFill>
        <p:spPr>
          <a:xfrm>
            <a:off x="650414" y="1186149"/>
            <a:ext cx="10954471" cy="495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"/>
          <p:cNvPicPr preferRelativeResize="0"/>
          <p:nvPr/>
        </p:nvPicPr>
        <p:blipFill rotWithShape="1">
          <a:blip r:embed="rId3">
            <a:alphaModFix amt="50000"/>
          </a:blip>
          <a:srcRect l="-829" r="-109" b="1511"/>
          <a:stretch/>
        </p:blipFill>
        <p:spPr>
          <a:xfrm>
            <a:off x="341714" y="4908525"/>
            <a:ext cx="4074444" cy="149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2120">
            <a:off x="4457538" y="-2379058"/>
            <a:ext cx="6331098" cy="1056836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"/>
          <p:cNvSpPr txBox="1">
            <a:spLocks noGrp="1"/>
          </p:cNvSpPr>
          <p:nvPr>
            <p:ph type="sldNum" idx="12"/>
          </p:nvPr>
        </p:nvSpPr>
        <p:spPr>
          <a:xfrm>
            <a:off x="-2357655" y="65624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"/>
          <p:cNvSpPr txBox="1"/>
          <p:nvPr/>
        </p:nvSpPr>
        <p:spPr>
          <a:xfrm>
            <a:off x="9445622" y="8512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1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93620"/>
            <a:ext cx="12188822" cy="4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13034" y="382245"/>
            <a:ext cx="1777034" cy="4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" descr="A blue and yellow number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55042" y="121813"/>
            <a:ext cx="897051" cy="89705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"/>
          <p:cNvSpPr txBox="1"/>
          <p:nvPr/>
        </p:nvSpPr>
        <p:spPr>
          <a:xfrm>
            <a:off x="7413988" y="1686031"/>
            <a:ext cx="3398092" cy="34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7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Status Pekerjaan</a:t>
            </a:r>
            <a:endParaRPr sz="28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"/>
          <p:cNvSpPr/>
          <p:nvPr/>
        </p:nvSpPr>
        <p:spPr>
          <a:xfrm>
            <a:off x="568467" y="471368"/>
            <a:ext cx="4115526" cy="69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977"/>
              </a:lnSpc>
              <a:spcBef>
                <a:spcPts val="0"/>
              </a:spcBef>
              <a:spcAft>
                <a:spcPts val="0"/>
              </a:spcAft>
              <a:buClr>
                <a:srgbClr val="3C6DC2"/>
              </a:buClr>
              <a:buSzPts val="3600"/>
              <a:buFont typeface="Poppins"/>
              <a:buNone/>
            </a:pPr>
            <a:r>
              <a:rPr lang="en-US" sz="3600" b="1">
                <a:solidFill>
                  <a:srgbClr val="3C6DC2"/>
                </a:solidFill>
                <a:latin typeface="Poppins"/>
                <a:ea typeface="Poppins"/>
                <a:cs typeface="Poppins"/>
                <a:sym typeface="Poppins"/>
              </a:rPr>
              <a:t>Respon Rate</a:t>
            </a:r>
            <a:endParaRPr sz="1050">
              <a:solidFill>
                <a:srgbClr val="3C6D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5" descr="A grid with small circl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35210" y="-232657"/>
            <a:ext cx="1712428" cy="171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" descr="Three circles each containing concentric circles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36109" y="4322890"/>
            <a:ext cx="1778251" cy="1778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2" name="Google Shape;312;p5"/>
          <p:cNvGraphicFramePr/>
          <p:nvPr>
            <p:extLst>
              <p:ext uri="{D42A27DB-BD31-4B8C-83A1-F6EECF244321}">
                <p14:modId xmlns:p14="http://schemas.microsoft.com/office/powerpoint/2010/main" val="302227215"/>
              </p:ext>
            </p:extLst>
          </p:nvPr>
        </p:nvGraphicFramePr>
        <p:xfrm>
          <a:off x="-1332499" y="1128130"/>
          <a:ext cx="5911992" cy="348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313" name="Google Shape;313;p5"/>
          <p:cNvGrpSpPr/>
          <p:nvPr/>
        </p:nvGrpSpPr>
        <p:grpSpPr>
          <a:xfrm>
            <a:off x="1166297" y="2218661"/>
            <a:ext cx="914400" cy="914400"/>
            <a:chOff x="2171688" y="2106964"/>
            <a:chExt cx="914400" cy="914400"/>
          </a:xfrm>
        </p:grpSpPr>
        <p:pic>
          <p:nvPicPr>
            <p:cNvPr id="314" name="Google Shape;314;p5" descr="Laptop with solid fill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171688" y="210696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5" descr="Badge Tick1 with solid fill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489004" y="2385500"/>
              <a:ext cx="283476" cy="283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6" name="Google Shape;316;p5" descr="Assorted circle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15622" y="1258179"/>
            <a:ext cx="1148891" cy="114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" descr="Bullseye outlin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15549" y="2622445"/>
            <a:ext cx="9144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8" name="Google Shape;318;p5"/>
          <p:cNvGraphicFramePr/>
          <p:nvPr/>
        </p:nvGraphicFramePr>
        <p:xfrm>
          <a:off x="5470222" y="2096882"/>
          <a:ext cx="6503241" cy="396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62120">
            <a:off x="5407354" y="-2011718"/>
            <a:ext cx="6331098" cy="1056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3620"/>
            <a:ext cx="12188822" cy="4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3034" y="382245"/>
            <a:ext cx="1777034" cy="4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" descr="A blue and yellow number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55042" y="121813"/>
            <a:ext cx="897051" cy="89705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6"/>
          <p:cNvSpPr/>
          <p:nvPr/>
        </p:nvSpPr>
        <p:spPr>
          <a:xfrm>
            <a:off x="-315" y="0"/>
            <a:ext cx="3294425" cy="6126737"/>
          </a:xfrm>
          <a:custGeom>
            <a:avLst/>
            <a:gdLst/>
            <a:ahLst/>
            <a:cxnLst/>
            <a:rect l="l" t="t" r="r" b="b"/>
            <a:pathLst>
              <a:path w="1308280" h="2462426" extrusionOk="0">
                <a:moveTo>
                  <a:pt x="0" y="0"/>
                </a:moveTo>
                <a:lnTo>
                  <a:pt x="1308280" y="0"/>
                </a:lnTo>
                <a:lnTo>
                  <a:pt x="1308280" y="2462426"/>
                </a:lnTo>
                <a:lnTo>
                  <a:pt x="0" y="246242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6"/>
          <p:cNvSpPr txBox="1"/>
          <p:nvPr/>
        </p:nvSpPr>
        <p:spPr>
          <a:xfrm>
            <a:off x="330016" y="1587332"/>
            <a:ext cx="259970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Respon Rate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 Fakultas</a:t>
            </a:r>
            <a:endParaRPr sz="28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6"/>
          <p:cNvSpPr txBox="1"/>
          <p:nvPr/>
        </p:nvSpPr>
        <p:spPr>
          <a:xfrm>
            <a:off x="4175589" y="4384291"/>
            <a:ext cx="363019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en-US" sz="1486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"/>
          <p:cNvSpPr txBox="1"/>
          <p:nvPr/>
        </p:nvSpPr>
        <p:spPr>
          <a:xfrm>
            <a:off x="4682475" y="1264567"/>
            <a:ext cx="305534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190</a:t>
            </a:r>
            <a:endParaRPr sz="1486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6"/>
          <p:cNvSpPr txBox="1"/>
          <p:nvPr/>
        </p:nvSpPr>
        <p:spPr>
          <a:xfrm>
            <a:off x="6191250" y="3608162"/>
            <a:ext cx="365579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73</a:t>
            </a:r>
            <a:endParaRPr sz="1486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6"/>
          <p:cNvSpPr txBox="1"/>
          <p:nvPr/>
        </p:nvSpPr>
        <p:spPr>
          <a:xfrm>
            <a:off x="5739041" y="4685645"/>
            <a:ext cx="300923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"/>
          <p:cNvSpPr txBox="1"/>
          <p:nvPr/>
        </p:nvSpPr>
        <p:spPr>
          <a:xfrm>
            <a:off x="7269302" y="4666849"/>
            <a:ext cx="315589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21</a:t>
            </a:r>
            <a:endParaRPr sz="1486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6"/>
          <p:cNvSpPr txBox="1"/>
          <p:nvPr/>
        </p:nvSpPr>
        <p:spPr>
          <a:xfrm>
            <a:off x="7732297" y="2547515"/>
            <a:ext cx="278248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127</a:t>
            </a:r>
            <a:endParaRPr sz="1486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6"/>
          <p:cNvSpPr txBox="1"/>
          <p:nvPr/>
        </p:nvSpPr>
        <p:spPr>
          <a:xfrm>
            <a:off x="8842523" y="4733087"/>
            <a:ext cx="228556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11</a:t>
            </a:r>
            <a:endParaRPr sz="1486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6"/>
          <p:cNvSpPr txBox="1"/>
          <p:nvPr/>
        </p:nvSpPr>
        <p:spPr>
          <a:xfrm>
            <a:off x="9234524" y="4156854"/>
            <a:ext cx="385463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en-US" sz="1486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"/>
          <p:cNvSpPr txBox="1"/>
          <p:nvPr/>
        </p:nvSpPr>
        <p:spPr>
          <a:xfrm>
            <a:off x="10371236" y="4688183"/>
            <a:ext cx="249725" cy="32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17</a:t>
            </a:r>
            <a:endParaRPr sz="1486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6"/>
          <p:cNvSpPr txBox="1"/>
          <p:nvPr/>
        </p:nvSpPr>
        <p:spPr>
          <a:xfrm>
            <a:off x="10555975" y="1694396"/>
            <a:ext cx="766334" cy="32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171</a:t>
            </a:r>
            <a:endParaRPr sz="1486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40" name="Google Shape;340;p6"/>
          <p:cNvGraphicFramePr/>
          <p:nvPr>
            <p:extLst>
              <p:ext uri="{D42A27DB-BD31-4B8C-83A1-F6EECF244321}">
                <p14:modId xmlns:p14="http://schemas.microsoft.com/office/powerpoint/2010/main" val="2859400029"/>
              </p:ext>
            </p:extLst>
          </p:nvPr>
        </p:nvGraphicFramePr>
        <p:xfrm>
          <a:off x="3624442" y="1252456"/>
          <a:ext cx="8227650" cy="44574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0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Fakultas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/>
                        <a:t>Responden</a:t>
                      </a:r>
                      <a:endParaRPr sz="1800" b="1" u="none" strike="noStrike" cap="none" dirty="0"/>
                    </a:p>
                  </a:txBody>
                  <a:tcPr marL="7625" marR="7625" marT="76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Persentase</a:t>
                      </a:r>
                      <a:r>
                        <a:rPr lang="en-US" sz="2000" u="none" strike="noStrike" cap="none" dirty="0"/>
                        <a:t> (%)</a:t>
                      </a:r>
                      <a:endParaRPr sz="2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Target</a:t>
                      </a:r>
                      <a:endParaRPr sz="2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Dap</a:t>
                      </a:r>
                      <a:r>
                        <a:rPr lang="en-US" sz="2000" dirty="0" err="1"/>
                        <a:t>a</a:t>
                      </a:r>
                      <a:r>
                        <a:rPr lang="en-US" sz="2000" u="none" strike="noStrike" cap="none" dirty="0" err="1"/>
                        <a:t>t</a:t>
                      </a:r>
                      <a:r>
                        <a:rPr lang="en-US" sz="2000" u="none" strike="noStrike" cap="none" dirty="0"/>
                        <a:t> </a:t>
                      </a:r>
                      <a:r>
                        <a:rPr lang="en-US" sz="2000" u="none" strike="noStrike" cap="none" dirty="0" err="1"/>
                        <a:t>dihubungi</a:t>
                      </a:r>
                      <a:endParaRPr sz="2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Mengisi</a:t>
                      </a:r>
                      <a:r>
                        <a:rPr lang="en-US" sz="2000" u="none" strike="noStrike" cap="none" dirty="0"/>
                        <a:t> Data</a:t>
                      </a:r>
                      <a:endParaRPr sz="2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Pertanian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426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426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291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68,31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Kedokteran</a:t>
                      </a:r>
                      <a:r>
                        <a:rPr lang="en-US" sz="2000" u="none" strike="noStrike" cap="none" dirty="0"/>
                        <a:t> </a:t>
                      </a:r>
                      <a:r>
                        <a:rPr lang="en-US" sz="2000" u="none" strike="noStrike" cap="none" dirty="0" err="1"/>
                        <a:t>Hewan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175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175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165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94,29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Perikanan</a:t>
                      </a:r>
                      <a:r>
                        <a:rPr lang="en-US" sz="2000" u="none" strike="noStrike" cap="none" dirty="0"/>
                        <a:t> dan </a:t>
                      </a:r>
                      <a:r>
                        <a:rPr lang="en-US" sz="2000" u="none" strike="noStrike" cap="none" dirty="0" err="1"/>
                        <a:t>Ilmu</a:t>
                      </a:r>
                      <a:r>
                        <a:rPr lang="en-US" sz="2000" u="none" strike="noStrike" cap="none" dirty="0"/>
                        <a:t> </a:t>
                      </a:r>
                      <a:r>
                        <a:rPr lang="en-US" sz="2000" u="none" strike="noStrike" cap="none" dirty="0" err="1"/>
                        <a:t>Kelautan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456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456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348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76,32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Peternakan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279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279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207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74,19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Kehutanan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323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323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239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73,99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Teknologi</a:t>
                      </a:r>
                      <a:r>
                        <a:rPr lang="en-US" sz="2000" u="none" strike="noStrike" cap="none" dirty="0"/>
                        <a:t> </a:t>
                      </a:r>
                      <a:r>
                        <a:rPr lang="en-US" sz="2000" u="none" strike="noStrike" cap="none" dirty="0" err="1"/>
                        <a:t>Pertanian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462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462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364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78,79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Matematika</a:t>
                      </a:r>
                      <a:r>
                        <a:rPr lang="en-US" sz="2000" u="none" strike="noStrike" cap="none" dirty="0"/>
                        <a:t> dan IPA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639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639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501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78,40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Ekonomi</a:t>
                      </a:r>
                      <a:r>
                        <a:rPr lang="en-US" sz="2000" u="none" strike="noStrike" cap="none" dirty="0"/>
                        <a:t> </a:t>
                      </a:r>
                      <a:r>
                        <a:rPr lang="en-US" sz="2000" u="none" strike="noStrike" cap="none" dirty="0" err="1"/>
                        <a:t>Manajemen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455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455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371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81,54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Ekologi</a:t>
                      </a:r>
                      <a:r>
                        <a:rPr lang="en-US" sz="2000" u="none" strike="noStrike" cap="none" dirty="0"/>
                        <a:t> </a:t>
                      </a:r>
                      <a:r>
                        <a:rPr lang="en-US" sz="2000" u="none" strike="noStrike" cap="none" dirty="0" err="1"/>
                        <a:t>Manusia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281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281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212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75,44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Sekolah</a:t>
                      </a:r>
                      <a:r>
                        <a:rPr lang="en-US" sz="2000" u="none" strike="noStrike" cap="none" dirty="0"/>
                        <a:t> </a:t>
                      </a:r>
                      <a:r>
                        <a:rPr lang="en-US" sz="2000" u="none" strike="noStrike" cap="none" dirty="0" err="1"/>
                        <a:t>bisnis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69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69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60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86,96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Total / Rata - rata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3565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3565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2758</a:t>
                      </a:r>
                      <a:endParaRPr sz="20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77,36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41" name="Google Shape;34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0016" y="431689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" descr="Bar graph with upward trend RT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3850" y="71512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62120">
            <a:off x="6481277" y="-1937291"/>
            <a:ext cx="6331098" cy="1056836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7"/>
          <p:cNvSpPr txBox="1">
            <a:spLocks noGrp="1"/>
          </p:cNvSpPr>
          <p:nvPr>
            <p:ph type="sldNum" idx="12"/>
          </p:nvPr>
        </p:nvSpPr>
        <p:spPr>
          <a:xfrm>
            <a:off x="-2357655" y="65624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3620"/>
            <a:ext cx="12188822" cy="4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2203" y="80391"/>
            <a:ext cx="1777034" cy="4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7" descr="A blue and yellow number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55042" y="121813"/>
            <a:ext cx="897051" cy="89705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7"/>
          <p:cNvSpPr/>
          <p:nvPr/>
        </p:nvSpPr>
        <p:spPr>
          <a:xfrm>
            <a:off x="2629650" y="1244803"/>
            <a:ext cx="1202400" cy="235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"/>
          <p:cNvSpPr txBox="1"/>
          <p:nvPr/>
        </p:nvSpPr>
        <p:spPr>
          <a:xfrm>
            <a:off x="2662700" y="2581056"/>
            <a:ext cx="1136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83,5</a:t>
            </a:r>
            <a:endParaRPr sz="2000" b="1" i="0" u="none" strike="noStrike" cap="non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4" name="Google Shape;354;p7"/>
          <p:cNvSpPr txBox="1"/>
          <p:nvPr/>
        </p:nvSpPr>
        <p:spPr>
          <a:xfrm>
            <a:off x="2775989" y="2897795"/>
            <a:ext cx="9018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-US" sz="1400" i="1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≤ 6 bulan</a:t>
            </a:r>
            <a:endParaRPr sz="1400" b="0" i="1" u="none" strike="noStrike" cap="non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5" name="Google Shape;355;p7"/>
          <p:cNvSpPr txBox="1"/>
          <p:nvPr/>
        </p:nvSpPr>
        <p:spPr>
          <a:xfrm>
            <a:off x="1105137" y="6114811"/>
            <a:ext cx="433671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000" b="1" i="0" u="none" strike="noStrike" cap="none">
                <a:solidFill>
                  <a:srgbClr val="263C92"/>
                </a:solidFill>
                <a:latin typeface="Poppins"/>
                <a:ea typeface="Poppins"/>
                <a:cs typeface="Poppins"/>
                <a:sym typeface="Poppins"/>
              </a:rPr>
              <a:t>Masa Tunggu</a:t>
            </a:r>
            <a:endParaRPr sz="2000" b="1" i="0" u="none" strike="noStrike" cap="none">
              <a:solidFill>
                <a:srgbClr val="263C9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7"/>
          <p:cNvSpPr/>
          <p:nvPr/>
        </p:nvSpPr>
        <p:spPr>
          <a:xfrm>
            <a:off x="2630466" y="3751392"/>
            <a:ext cx="1202400" cy="235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 txBox="1"/>
          <p:nvPr/>
        </p:nvSpPr>
        <p:spPr>
          <a:xfrm>
            <a:off x="2577944" y="5090672"/>
            <a:ext cx="13062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16,5</a:t>
            </a:r>
            <a:endParaRPr sz="2000" b="1" i="0" u="none" strike="noStrike" cap="non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8" name="Google Shape;358;p7"/>
          <p:cNvSpPr txBox="1"/>
          <p:nvPr/>
        </p:nvSpPr>
        <p:spPr>
          <a:xfrm>
            <a:off x="2663525" y="5459348"/>
            <a:ext cx="113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-US" sz="1400" i="1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&gt; 6 bulan</a:t>
            </a:r>
            <a:endParaRPr sz="1400" b="0" i="1" u="none" strike="noStrike" cap="non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9" name="Google Shape;359;p7"/>
          <p:cNvSpPr/>
          <p:nvPr/>
        </p:nvSpPr>
        <p:spPr>
          <a:xfrm>
            <a:off x="3807803" y="1423295"/>
            <a:ext cx="467100" cy="4753800"/>
          </a:xfrm>
          <a:prstGeom prst="homePlate">
            <a:avLst>
              <a:gd name="adj" fmla="val 50771"/>
            </a:avLst>
          </a:prstGeom>
          <a:solidFill>
            <a:srgbClr val="FFB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 txBox="1"/>
          <p:nvPr/>
        </p:nvSpPr>
        <p:spPr>
          <a:xfrm>
            <a:off x="4650815" y="1871825"/>
            <a:ext cx="2432100" cy="32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59.3</a:t>
            </a:r>
            <a:endParaRPr sz="2300" b="1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Nasional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300" b="1" i="0" u="none" strike="noStrike" cap="non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25,5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Lokal</a:t>
            </a:r>
            <a:endParaRPr sz="2300" b="1" i="0" u="none" strike="noStrike" cap="non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3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300" b="1">
                <a:solidFill>
                  <a:srgbClr val="00B0F0"/>
                </a:solidFill>
                <a:latin typeface="Poppins"/>
                <a:ea typeface="Poppins"/>
                <a:cs typeface="Poppins"/>
                <a:sym typeface="Poppins"/>
              </a:rPr>
              <a:t>15,2</a:t>
            </a:r>
            <a:r>
              <a:rPr lang="en-US" sz="23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Multinasional</a:t>
            </a:r>
            <a:endParaRPr sz="2300" b="1" i="0" u="none" strike="noStrike" cap="non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1" name="Google Shape;361;p7" descr="A grid with small circl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99400" y="5304409"/>
            <a:ext cx="2957996" cy="295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6061" y="868160"/>
            <a:ext cx="6120826" cy="304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76988" y="3930587"/>
            <a:ext cx="4297026" cy="231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" descr="Graduation cap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1475" y="397862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" descr="Graduation cap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72115" y="142547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243" y="1339295"/>
            <a:ext cx="2289974" cy="162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 descr="C:\Users\KHA IPB\AppData\Local\Packages\5319275A.WhatsAppDesktop_cv1g1gvanyjgm\TempState\473B9CD86DD301550517800B36C7A8E5\WhatsApp Image 2023-12-21 at 20.19.00_59d143ea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788" y="2938581"/>
            <a:ext cx="2313430" cy="14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119" y="4424234"/>
            <a:ext cx="2332100" cy="155473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41854" y="145418"/>
            <a:ext cx="192071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70,2%</a:t>
            </a:r>
            <a:endParaRPr/>
          </a:p>
        </p:txBody>
      </p:sp>
      <p:sp>
        <p:nvSpPr>
          <p:cNvPr id="370" name="Google Shape;370;p7"/>
          <p:cNvSpPr txBox="1"/>
          <p:nvPr/>
        </p:nvSpPr>
        <p:spPr>
          <a:xfrm rot="-5400000">
            <a:off x="2423853" y="3315001"/>
            <a:ext cx="393748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000" b="1" i="0" u="none" strike="noStrike" cap="none">
                <a:solidFill>
                  <a:srgbClr val="263C92"/>
                </a:solidFill>
                <a:latin typeface="Poppins"/>
                <a:ea typeface="Poppins"/>
                <a:cs typeface="Poppins"/>
                <a:sym typeface="Poppins"/>
              </a:rPr>
              <a:t>Tingkat Tempat Kerja</a:t>
            </a:r>
            <a:endParaRPr sz="2000" b="1" i="0" u="none" strike="noStrike" cap="none">
              <a:solidFill>
                <a:srgbClr val="263C9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7"/>
          <p:cNvSpPr/>
          <p:nvPr/>
        </p:nvSpPr>
        <p:spPr>
          <a:xfrm>
            <a:off x="2256818" y="161987"/>
            <a:ext cx="265091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BEKERJA</a:t>
            </a:r>
            <a:endParaRPr sz="5400" b="1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6094411" y="1178453"/>
            <a:ext cx="374564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Jenis Perusahaan/Industri</a:t>
            </a:r>
            <a:endParaRPr sz="2400" b="1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62120">
            <a:off x="5712491" y="-2400353"/>
            <a:ext cx="6331098" cy="1056836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8"/>
          <p:cNvSpPr txBox="1">
            <a:spLocks noGrp="1"/>
          </p:cNvSpPr>
          <p:nvPr>
            <p:ph type="sldNum" idx="12"/>
          </p:nvPr>
        </p:nvSpPr>
        <p:spPr>
          <a:xfrm>
            <a:off x="-2357655" y="65624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8"/>
          <p:cNvSpPr txBox="1"/>
          <p:nvPr/>
        </p:nvSpPr>
        <p:spPr>
          <a:xfrm>
            <a:off x="9445622" y="8512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1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8"/>
          <p:cNvSpPr/>
          <p:nvPr/>
        </p:nvSpPr>
        <p:spPr>
          <a:xfrm>
            <a:off x="3209603" y="200972"/>
            <a:ext cx="103982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Keeratan dan Kesesuaian </a:t>
            </a:r>
            <a:endParaRPr sz="4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1" name="Google Shape;3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3620"/>
            <a:ext cx="12188822" cy="4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737" y="273358"/>
            <a:ext cx="1777034" cy="4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 descr="A blue and yellow number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55042" y="121813"/>
            <a:ext cx="897051" cy="89705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8"/>
          <p:cNvSpPr txBox="1"/>
          <p:nvPr/>
        </p:nvSpPr>
        <p:spPr>
          <a:xfrm>
            <a:off x="279880" y="1208609"/>
            <a:ext cx="2133068" cy="362855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5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Keeratan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Bidang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Pekerjaan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Lulusan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Pendidikan yang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jalani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menyatakan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0" dirty="0"/>
          </a:p>
          <a:p>
            <a:pPr marL="0" marR="0" lvl="0" indent="0" algn="l" rtl="0">
              <a:lnSpc>
                <a:spcPct val="1305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24%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Cukup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Erat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, 22%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sanat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erat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 dan 20% </a:t>
            </a:r>
            <a:r>
              <a:rPr lang="en-US" sz="1800" b="1" i="0" u="none" strike="noStrike" cap="none" dirty="0" err="1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erat</a:t>
            </a:r>
            <a:r>
              <a:rPr lang="en-US" sz="1800" b="1" i="0" u="none" strike="noStrike" cap="none" dirty="0">
                <a:solidFill>
                  <a:srgbClr val="1E4E79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1200" dirty="0"/>
          </a:p>
          <a:p>
            <a:pPr marL="0" marR="0" lvl="0" indent="0" algn="l" rtl="0">
              <a:lnSpc>
                <a:spcPct val="1305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 dirty="0">
              <a:solidFill>
                <a:srgbClr val="1E4E7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8"/>
          <p:cNvPicPr preferRelativeResize="0"/>
          <p:nvPr/>
        </p:nvPicPr>
        <p:blipFill rotWithShape="1">
          <a:blip r:embed="rId7">
            <a:alphaModFix/>
          </a:blip>
          <a:srcRect l="-829" r="-1178"/>
          <a:stretch/>
        </p:blipFill>
        <p:spPr>
          <a:xfrm>
            <a:off x="61315" y="4445000"/>
            <a:ext cx="4015385" cy="184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" descr="A grid with small circl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97230" y="4521253"/>
            <a:ext cx="3179185" cy="31791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7" name="Google Shape;387;p8"/>
          <p:cNvGraphicFramePr/>
          <p:nvPr>
            <p:extLst>
              <p:ext uri="{D42A27DB-BD31-4B8C-83A1-F6EECF244321}">
                <p14:modId xmlns:p14="http://schemas.microsoft.com/office/powerpoint/2010/main" val="606510299"/>
              </p:ext>
            </p:extLst>
          </p:nvPr>
        </p:nvGraphicFramePr>
        <p:xfrm>
          <a:off x="385545" y="1242243"/>
          <a:ext cx="10814139" cy="509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88" name="Google Shape;388;p8"/>
          <p:cNvSpPr/>
          <p:nvPr/>
        </p:nvSpPr>
        <p:spPr>
          <a:xfrm>
            <a:off x="10023893" y="1219690"/>
            <a:ext cx="2006449" cy="48094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305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Kesesuaian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tingkat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 Pendidikan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pekerjaan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lulusan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menyatakan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/>
          </a:p>
          <a:p>
            <a:pPr marL="0" marR="0" lvl="0" indent="0" algn="r" rtl="0">
              <a:lnSpc>
                <a:spcPct val="1305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80% pada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tingkat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 Pendidikan yang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sama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endParaRPr dirty="0"/>
          </a:p>
          <a:p>
            <a:pPr marL="0" marR="0" lvl="0" indent="0" algn="r" rtl="0">
              <a:lnSpc>
                <a:spcPct val="1305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13%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setinggat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lebih</a:t>
            </a:r>
            <a:r>
              <a:rPr lang="en-US" sz="1800" b="1" dirty="0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dirty="0" err="1">
                <a:solidFill>
                  <a:srgbClr val="263B91"/>
                </a:solidFill>
                <a:latin typeface="Poppins"/>
                <a:ea typeface="Poppins"/>
                <a:cs typeface="Poppins"/>
                <a:sym typeface="Poppins"/>
              </a:rPr>
              <a:t>tinggi</a:t>
            </a:r>
            <a:endParaRPr sz="1800" b="1" dirty="0">
              <a:solidFill>
                <a:srgbClr val="263B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62120">
            <a:off x="3268646" y="-2307481"/>
            <a:ext cx="6331098" cy="1056836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9"/>
          <p:cNvSpPr txBox="1">
            <a:spLocks noGrp="1"/>
          </p:cNvSpPr>
          <p:nvPr>
            <p:ph type="sldNum" idx="12"/>
          </p:nvPr>
        </p:nvSpPr>
        <p:spPr>
          <a:xfrm>
            <a:off x="-2357655" y="65624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9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 txBox="1"/>
          <p:nvPr/>
        </p:nvSpPr>
        <p:spPr>
          <a:xfrm>
            <a:off x="9445622" y="85120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1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3620"/>
            <a:ext cx="12188822" cy="4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3034" y="382245"/>
            <a:ext cx="1777034" cy="4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9" descr="A blue and yellow number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55042" y="121813"/>
            <a:ext cx="897051" cy="89705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9"/>
          <p:cNvSpPr/>
          <p:nvPr/>
        </p:nvSpPr>
        <p:spPr>
          <a:xfrm>
            <a:off x="342212" y="1550104"/>
            <a:ext cx="3734330" cy="613234"/>
          </a:xfrm>
          <a:prstGeom prst="rect">
            <a:avLst/>
          </a:prstGeom>
          <a:gradFill>
            <a:gsLst>
              <a:gs pos="0">
                <a:srgbClr val="144585"/>
              </a:gs>
              <a:gs pos="100000">
                <a:srgbClr val="144585"/>
              </a:gs>
            </a:gsLst>
            <a:lin ang="189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JABATAN/POSISI  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9"/>
          <p:cNvSpPr/>
          <p:nvPr/>
        </p:nvSpPr>
        <p:spPr>
          <a:xfrm>
            <a:off x="8115460" y="1544975"/>
            <a:ext cx="3792955" cy="613234"/>
          </a:xfrm>
          <a:prstGeom prst="rect">
            <a:avLst/>
          </a:prstGeom>
          <a:gradFill>
            <a:gsLst>
              <a:gs pos="0">
                <a:srgbClr val="144585"/>
              </a:gs>
              <a:gs pos="100000">
                <a:srgbClr val="144585"/>
              </a:gs>
            </a:gsLst>
            <a:lin ang="189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TARGET TINGKAT USAHA</a:t>
            </a:r>
            <a:endParaRPr sz="20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1" name="Google Shape;401;p9"/>
          <p:cNvPicPr preferRelativeResize="0"/>
          <p:nvPr/>
        </p:nvPicPr>
        <p:blipFill rotWithShape="1">
          <a:blip r:embed="rId7">
            <a:alphaModFix/>
          </a:blip>
          <a:srcRect l="-829" r="-1178"/>
          <a:stretch/>
        </p:blipFill>
        <p:spPr>
          <a:xfrm>
            <a:off x="2387856" y="5531768"/>
            <a:ext cx="3372229" cy="120433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9"/>
          <p:cNvSpPr/>
          <p:nvPr/>
        </p:nvSpPr>
        <p:spPr>
          <a:xfrm>
            <a:off x="188534" y="227179"/>
            <a:ext cx="198750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5,6%</a:t>
            </a:r>
            <a:endParaRPr sz="5400" b="0" i="0" u="none" strike="noStrike" cap="none" dirty="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3236682" y="409141"/>
            <a:ext cx="563025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C6DC2"/>
                </a:solidFill>
                <a:latin typeface="Poppins"/>
                <a:ea typeface="Poppins"/>
                <a:cs typeface="Poppins"/>
                <a:sym typeface="Poppins"/>
              </a:rPr>
              <a:t>WIRAUSAHA</a:t>
            </a:r>
            <a:endParaRPr sz="4400" b="1" i="0" u="none" strike="noStrike" cap="none">
              <a:solidFill>
                <a:srgbClr val="3C6D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4" name="Google Shape;404;p9" descr="City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57805" y="227321"/>
            <a:ext cx="1278877" cy="127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9" descr="Meet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75831" y="330024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9" descr="Boardroo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9774" y="341835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9" descr="Target Audi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21344" y="436746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9" descr="Connection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13900" y="446396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9" descr="Social network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97511" y="231813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9" descr="Office worker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1379" y="234131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9"/>
          <p:cNvSpPr/>
          <p:nvPr/>
        </p:nvSpPr>
        <p:spPr>
          <a:xfrm>
            <a:off x="1343157" y="2560013"/>
            <a:ext cx="27333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69,7% -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Founder</a:t>
            </a:r>
            <a:r>
              <a:rPr lang="en-US" sz="24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12" name="Google Shape;412;p9"/>
          <p:cNvSpPr/>
          <p:nvPr/>
        </p:nvSpPr>
        <p:spPr>
          <a:xfrm>
            <a:off x="1354174" y="3630503"/>
            <a:ext cx="273338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30,3</a:t>
            </a:r>
            <a:r>
              <a:rPr lang="en-US" sz="2400" b="1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- Co-f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ounder</a:t>
            </a:r>
            <a:r>
              <a:rPr lang="en-US" sz="2400" b="1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13" name="Google Shape;413;p9"/>
          <p:cNvSpPr/>
          <p:nvPr/>
        </p:nvSpPr>
        <p:spPr>
          <a:xfrm>
            <a:off x="9253068" y="2342789"/>
            <a:ext cx="250995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Tingkat Lokal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9"/>
          <p:cNvSpPr/>
          <p:nvPr/>
        </p:nvSpPr>
        <p:spPr>
          <a:xfrm>
            <a:off x="9203928" y="3392693"/>
            <a:ext cx="23035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48,7%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Tingkat Nasional</a:t>
            </a:r>
            <a:endParaRPr/>
          </a:p>
        </p:txBody>
      </p:sp>
      <p:sp>
        <p:nvSpPr>
          <p:cNvPr id="415" name="Google Shape;415;p9"/>
          <p:cNvSpPr/>
          <p:nvPr/>
        </p:nvSpPr>
        <p:spPr>
          <a:xfrm>
            <a:off x="9280928" y="4383847"/>
            <a:ext cx="28598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12,2 %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Tingkat International</a:t>
            </a:r>
            <a:endParaRPr/>
          </a:p>
        </p:txBody>
      </p:sp>
      <p:sp>
        <p:nvSpPr>
          <p:cNvPr id="416" name="Google Shape;416;p9"/>
          <p:cNvSpPr/>
          <p:nvPr/>
        </p:nvSpPr>
        <p:spPr>
          <a:xfrm>
            <a:off x="5328978" y="3513765"/>
            <a:ext cx="21791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39, 7% keluarga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/>
          <p:nvPr/>
        </p:nvSpPr>
        <p:spPr>
          <a:xfrm>
            <a:off x="5298253" y="2665335"/>
            <a:ext cx="302437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50,6% - Biaya Sendiri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"/>
          <p:cNvSpPr/>
          <p:nvPr/>
        </p:nvSpPr>
        <p:spPr>
          <a:xfrm>
            <a:off x="5421934" y="4562474"/>
            <a:ext cx="21791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9,6% -Investor</a:t>
            </a:r>
            <a:endParaRPr/>
          </a:p>
        </p:txBody>
      </p:sp>
      <p:sp>
        <p:nvSpPr>
          <p:cNvPr id="419" name="Google Shape;419;p9"/>
          <p:cNvSpPr/>
          <p:nvPr/>
        </p:nvSpPr>
        <p:spPr>
          <a:xfrm>
            <a:off x="4196844" y="1562660"/>
            <a:ext cx="3792955" cy="613234"/>
          </a:xfrm>
          <a:prstGeom prst="rect">
            <a:avLst/>
          </a:prstGeom>
          <a:gradFill>
            <a:gsLst>
              <a:gs pos="0">
                <a:srgbClr val="144585"/>
              </a:gs>
              <a:gs pos="100000">
                <a:srgbClr val="144585"/>
              </a:gs>
            </a:gsLst>
            <a:lin ang="189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MODAL USAHA</a:t>
            </a:r>
            <a:endParaRPr sz="27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0" name="Google Shape;420;p9" descr="Professo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334963" y="229816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9" descr="User network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50781" y="332859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479</Words>
  <Application>Microsoft Office PowerPoint</Application>
  <PresentationFormat>Widescreen</PresentationFormat>
  <Paragraphs>184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Lato</vt:lpstr>
      <vt:lpstr>PT Sans</vt:lpstr>
      <vt:lpstr>Calibri</vt:lpstr>
      <vt:lpstr>Poppins</vt:lpstr>
      <vt:lpstr>Arial</vt:lpstr>
      <vt:lpstr>Lato Light</vt:lpstr>
      <vt:lpstr>Fira Sans Extra Condensed Medium</vt:lpstr>
      <vt:lpstr>BenchNine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Lika</dc:creator>
  <cp:lastModifiedBy>HP</cp:lastModifiedBy>
  <cp:revision>5</cp:revision>
  <dcterms:created xsi:type="dcterms:W3CDTF">2022-11-06T09:47:57Z</dcterms:created>
  <dcterms:modified xsi:type="dcterms:W3CDTF">2024-01-25T05:50:55Z</dcterms:modified>
</cp:coreProperties>
</file>