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6" r:id="rId9"/>
    <p:sldId id="267" r:id="rId10"/>
    <p:sldId id="268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HK Grotesk Bold" panose="020B0604020202020204" charset="0"/>
      <p:regular r:id="rId22"/>
    </p:embeddedFont>
    <p:embeddedFont>
      <p:font typeface="HK Grotesk Ligh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E2FF"/>
    <a:srgbClr val="2D8BBA"/>
    <a:srgbClr val="41B8D5"/>
    <a:srgbClr val="62B3E3"/>
    <a:srgbClr val="6CE5E8"/>
    <a:srgbClr val="2F5F98"/>
    <a:srgbClr val="5C85C0"/>
    <a:srgbClr val="4D2C62"/>
    <a:srgbClr val="57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908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si-pc\AppData\Local\Microsoft\Windows\INetCache\IE\RCQ7LGGD\GER%20lulusan%202021_sarjana_ok%5b1%5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-pc\AppData\Local\Microsoft\Windows\INetCache\IE\RCQ7LGGD\GER%20lulusan%202021_sarjana_ok%5b1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Dini\GER\Copy%20of%20GER_lulusan_2021_asli_pasca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Dini\GER\Copy%20of%20GER_lulusan_2021_asli_pasca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-pc\AppData\Local\Microsoft\Windows\INetCache\IE\RCQ7LGGD\GER%20lulusan%202021_sarjana_ok%5b1%5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-pc\AppData\Local\Microsoft\Windows\INetCache\IE\RCQ7LGGD\GER%20lulusan%202021_sarjana_ok%5b1%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6E2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85-4811-B832-1928768B02E2}"/>
              </c:ext>
            </c:extLst>
          </c:dPt>
          <c:dPt>
            <c:idx val="1"/>
            <c:bubble3D val="0"/>
            <c:spPr>
              <a:solidFill>
                <a:srgbClr val="62B3E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85-4811-B832-1928768B02E2}"/>
              </c:ext>
            </c:extLst>
          </c:dPt>
          <c:dPt>
            <c:idx val="2"/>
            <c:bubble3D val="0"/>
            <c:spPr>
              <a:solidFill>
                <a:srgbClr val="5C85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85-4811-B832-1928768B02E2}"/>
              </c:ext>
            </c:extLst>
          </c:dPt>
          <c:dPt>
            <c:idx val="3"/>
            <c:bubble3D val="0"/>
            <c:spPr>
              <a:solidFill>
                <a:srgbClr val="57589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85-4811-B832-1928768B02E2}"/>
              </c:ext>
            </c:extLst>
          </c:dPt>
          <c:dPt>
            <c:idx val="4"/>
            <c:bubble3D val="0"/>
            <c:spPr>
              <a:solidFill>
                <a:srgbClr val="4D2C6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85-4811-B832-1928768B02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85-4811-B832-1928768B02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85-4811-B832-1928768B02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85-4811-B832-1928768B02E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F85-4811-B832-1928768B02E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F85-4811-B832-1928768B0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Olahan!$A$3:$A$7</c:f>
              <c:strCache>
                <c:ptCount val="5"/>
                <c:pt idx="0">
                  <c:v>Bekerja</c:v>
                </c:pt>
                <c:pt idx="1">
                  <c:v>Belum Memungkinkan Bekerja</c:v>
                </c:pt>
                <c:pt idx="2">
                  <c:v>Wirawasta</c:v>
                </c:pt>
                <c:pt idx="3">
                  <c:v>melanjutkan pendidikan</c:v>
                </c:pt>
                <c:pt idx="4">
                  <c:v>tidak kerja tetapi sedang mencari kerja</c:v>
                </c:pt>
              </c:strCache>
            </c:strRef>
          </c:cat>
          <c:val>
            <c:numRef>
              <c:f>Olahan!$C$3:$C$7</c:f>
              <c:numCache>
                <c:formatCode>0.00</c:formatCode>
                <c:ptCount val="5"/>
                <c:pt idx="0">
                  <c:v>76.230661040787624</c:v>
                </c:pt>
                <c:pt idx="1">
                  <c:v>0.79699953117674627</c:v>
                </c:pt>
                <c:pt idx="2">
                  <c:v>6.7041725269573371</c:v>
                </c:pt>
                <c:pt idx="3">
                  <c:v>8.3450539146741676</c:v>
                </c:pt>
                <c:pt idx="4">
                  <c:v>7.9231129864041252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85-4811-B832-1928768B02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36265420551043E-2"/>
          <c:y val="2.5659203572443588E-2"/>
          <c:w val="0.95696373457944894"/>
          <c:h val="0.937277502378471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Olahan!$A$17</c:f>
              <c:strCache>
                <c:ptCount val="1"/>
                <c:pt idx="0">
                  <c:v>Masa Tunggu dibawah 6 bulan</c:v>
                </c:pt>
              </c:strCache>
            </c:strRef>
          </c:tx>
          <c:spPr>
            <a:solidFill>
              <a:srgbClr val="62B3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ED-4DA4-A793-1CD8438888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ED-4DA4-A793-1CD84388881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996D47-335F-4FA2-8C27-5571DE0501AE}" type="SERIESNAM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; </a:t>
                    </a:r>
                    <a:fld id="{6FF1C33A-1D76-4F79-A323-C11163926B2E}" type="VALUE">
                      <a:rPr lang="en-US" b="1" baseline="0" smtClean="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ED-4DA4-A793-1CD84388881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ED-4DA4-A793-1CD84388881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Olahan!$C$17</c:f>
              <c:numCache>
                <c:formatCode>0.00</c:formatCode>
                <c:ptCount val="1"/>
                <c:pt idx="0">
                  <c:v>75.070661390616166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D-4DA4-A793-1CD843888813}"/>
            </c:ext>
          </c:extLst>
        </c:ser>
        <c:ser>
          <c:idx val="1"/>
          <c:order val="1"/>
          <c:tx>
            <c:strRef>
              <c:f>Olahan!$A$18</c:f>
              <c:strCache>
                <c:ptCount val="1"/>
                <c:pt idx="0">
                  <c:v>Masa Tunggu diatas 6 bulan</c:v>
                </c:pt>
              </c:strCache>
            </c:strRef>
          </c:tx>
          <c:spPr>
            <a:solidFill>
              <a:srgbClr val="4D2C6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244"/>
                        <a:gd name="adj2" fmla="val 3637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7ED-4DA4-A793-1CD843888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Olahan!$C$18</c:f>
              <c:numCache>
                <c:formatCode>0.00</c:formatCode>
                <c:ptCount val="1"/>
                <c:pt idx="0">
                  <c:v>24.929338609383834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D-4DA4-A793-1CD8438888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6557336"/>
        <c:axId val="406560616"/>
      </c:barChart>
      <c:valAx>
        <c:axId val="40656061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06557336"/>
        <c:crosses val="autoZero"/>
        <c:crossBetween val="between"/>
      </c:valAx>
      <c:catAx>
        <c:axId val="406557336"/>
        <c:scaling>
          <c:orientation val="minMax"/>
        </c:scaling>
        <c:delete val="1"/>
        <c:axPos val="l"/>
        <c:majorTickMark val="none"/>
        <c:minorTickMark val="none"/>
        <c:tickLblPos val="nextTo"/>
        <c:crossAx val="406560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1700913464178"/>
          <c:y val="0.21662179324358646"/>
          <c:w val="0.51550886053473066"/>
          <c:h val="0.665322721756554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CA-45F9-B22D-C3A4D4331870}"/>
              </c:ext>
            </c:extLst>
          </c:dPt>
          <c:dPt>
            <c:idx val="1"/>
            <c:bubble3D val="0"/>
            <c:spPr>
              <a:solidFill>
                <a:srgbClr val="2F5F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CA-45F9-B22D-C3A4D4331870}"/>
              </c:ext>
            </c:extLst>
          </c:dPt>
          <c:dPt>
            <c:idx val="2"/>
            <c:bubble3D val="0"/>
            <c:spPr>
              <a:solidFill>
                <a:srgbClr val="76E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CA-45F9-B22D-C3A4D4331870}"/>
              </c:ext>
            </c:extLst>
          </c:dPt>
          <c:dPt>
            <c:idx val="3"/>
            <c:bubble3D val="0"/>
            <c:spPr>
              <a:solidFill>
                <a:srgbClr val="41B8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CA-45F9-B22D-C3A4D4331870}"/>
              </c:ext>
            </c:extLst>
          </c:dPt>
          <c:dPt>
            <c:idx val="4"/>
            <c:bubble3D val="0"/>
            <c:spPr>
              <a:solidFill>
                <a:srgbClr val="2D8B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CA-45F9-B22D-C3A4D4331870}"/>
              </c:ext>
            </c:extLst>
          </c:dPt>
          <c:dPt>
            <c:idx val="5"/>
            <c:bubble3D val="0"/>
            <c:spPr>
              <a:solidFill>
                <a:srgbClr val="6CE5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CA-45F9-B22D-C3A4D4331870}"/>
              </c:ext>
            </c:extLst>
          </c:dPt>
          <c:dPt>
            <c:idx val="6"/>
            <c:bubble3D val="0"/>
            <c:spPr>
              <a:solidFill>
                <a:srgbClr val="5C85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2CA-45F9-B22D-C3A4D4331870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CA-45F9-B22D-C3A4D4331870}"/>
                </c:ext>
              </c:extLst>
            </c:dLbl>
            <c:dLbl>
              <c:idx val="1"/>
              <c:layout>
                <c:manualLayout>
                  <c:x val="4.2920494108521154E-2"/>
                  <c:y val="5.6833313845767952E-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A-45F9-B22D-C3A4D4331870}"/>
                </c:ext>
              </c:extLst>
            </c:dLbl>
            <c:dLbl>
              <c:idx val="2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2CA-45F9-B22D-C3A4D4331870}"/>
                </c:ext>
              </c:extLst>
            </c:dLbl>
            <c:dLbl>
              <c:idx val="3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2CA-45F9-B22D-C3A4D4331870}"/>
                </c:ext>
              </c:extLst>
            </c:dLbl>
            <c:dLbl>
              <c:idx val="4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2CA-45F9-B22D-C3A4D4331870}"/>
                </c:ext>
              </c:extLst>
            </c:dLbl>
            <c:dLbl>
              <c:idx val="5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2CA-45F9-B22D-C3A4D4331870}"/>
                </c:ext>
              </c:extLst>
            </c:dLbl>
            <c:dLbl>
              <c:idx val="6"/>
              <c:layout>
                <c:manualLayout>
                  <c:x val="2.5247349475600624E-3"/>
                  <c:y val="-3.3517082524427255E-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CA-45F9-B22D-C3A4D4331870}"/>
                </c:ext>
              </c:extLst>
            </c:dLbl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Olahan!$A$33:$A$39</c:f>
              <c:strCache>
                <c:ptCount val="7"/>
                <c:pt idx="0">
                  <c:v>Instansi Pemerintah</c:v>
                </c:pt>
                <c:pt idx="1">
                  <c:v>Organisasi non profit/Lembaga Swadaya Masyarakat</c:v>
                </c:pt>
                <c:pt idx="2">
                  <c:v>Perusahaan swasta</c:v>
                </c:pt>
                <c:pt idx="3">
                  <c:v>Wiraswasta/Perusahaan sendiri</c:v>
                </c:pt>
                <c:pt idx="4">
                  <c:v>Lainnya</c:v>
                </c:pt>
                <c:pt idx="5">
                  <c:v>BUMN/BUMD</c:v>
                </c:pt>
                <c:pt idx="6">
                  <c:v>Institusi/Organisasi Multilateral</c:v>
                </c:pt>
              </c:strCache>
            </c:strRef>
          </c:cat>
          <c:val>
            <c:numRef>
              <c:f>Olahan!$E$33:$E$39</c:f>
              <c:numCache>
                <c:formatCode>0.00</c:formatCode>
                <c:ptCount val="7"/>
                <c:pt idx="0">
                  <c:v>10.375939849624061</c:v>
                </c:pt>
                <c:pt idx="1">
                  <c:v>4.2606516290726812</c:v>
                </c:pt>
                <c:pt idx="2">
                  <c:v>57.543859649122808</c:v>
                </c:pt>
                <c:pt idx="3">
                  <c:v>12.180451127819548</c:v>
                </c:pt>
                <c:pt idx="4">
                  <c:v>6.8170426065162912</c:v>
                </c:pt>
                <c:pt idx="5">
                  <c:v>6.7669172932330826</c:v>
                </c:pt>
                <c:pt idx="6">
                  <c:v>2.0551378446115289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CA-45F9-B22D-C3A4D43318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40420639702461"/>
          <c:y val="0.17418136102190637"/>
          <c:w val="0.45978287822611108"/>
          <c:h val="0.707477999179244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6E2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1-4FE9-AE74-DEF23583BF33}"/>
              </c:ext>
            </c:extLst>
          </c:dPt>
          <c:dPt>
            <c:idx val="1"/>
            <c:bubble3D val="0"/>
            <c:spPr>
              <a:solidFill>
                <a:srgbClr val="62B3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1-4FE9-AE74-DEF23583BF33}"/>
              </c:ext>
            </c:extLst>
          </c:dPt>
          <c:dPt>
            <c:idx val="2"/>
            <c:bubble3D val="0"/>
            <c:spPr>
              <a:solidFill>
                <a:srgbClr val="2D8B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F1-4FE9-AE74-DEF23583BF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F1-4FE9-AE74-DEF23583BF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Olahan!$A$56:$A$59</c:f>
              <c:strCache>
                <c:ptCount val="4"/>
                <c:pt idx="0">
                  <c:v>Founder</c:v>
                </c:pt>
                <c:pt idx="1">
                  <c:v>Co-Founder</c:v>
                </c:pt>
                <c:pt idx="2">
                  <c:v>Staff</c:v>
                </c:pt>
                <c:pt idx="3">
                  <c:v>Freelancer</c:v>
                </c:pt>
              </c:strCache>
            </c:strRef>
          </c:cat>
          <c:val>
            <c:numRef>
              <c:f>Olahan!$E$56:$E$59</c:f>
              <c:numCache>
                <c:formatCode>0.00</c:formatCode>
                <c:ptCount val="4"/>
                <c:pt idx="0">
                  <c:v>54.140127388535028</c:v>
                </c:pt>
                <c:pt idx="1">
                  <c:v>35.031847133757957</c:v>
                </c:pt>
                <c:pt idx="2">
                  <c:v>10.828025477707007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1-4FE9-AE74-DEF23583BF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B8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E1-4A17-BD47-838962E0B33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E1-4A17-BD47-838962E0B338}"/>
              </c:ext>
            </c:extLst>
          </c:dPt>
          <c:dPt>
            <c:idx val="2"/>
            <c:invertIfNegative val="0"/>
            <c:bubble3D val="0"/>
            <c:spPr>
              <a:solidFill>
                <a:srgbClr val="76E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E1-4A17-BD47-838962E0B338}"/>
              </c:ext>
            </c:extLst>
          </c:dPt>
          <c:dLbls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Olahan!$A$72:$A$74</c:f>
              <c:strCache>
                <c:ptCount val="3"/>
                <c:pt idx="0">
                  <c:v>lokal</c:v>
                </c:pt>
                <c:pt idx="1">
                  <c:v>Nasional</c:v>
                </c:pt>
                <c:pt idx="2">
                  <c:v>Multinasional</c:v>
                </c:pt>
              </c:strCache>
            </c:strRef>
          </c:cat>
          <c:val>
            <c:numRef>
              <c:f>Olahan!$E$72:$E$74</c:f>
              <c:numCache>
                <c:formatCode>0.00</c:formatCode>
                <c:ptCount val="3"/>
                <c:pt idx="0">
                  <c:v>31.863979848866496</c:v>
                </c:pt>
                <c:pt idx="1">
                  <c:v>53.022670025188908</c:v>
                </c:pt>
                <c:pt idx="2">
                  <c:v>15.113350125944585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E1-4A17-BD47-838962E0B3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4491536"/>
        <c:axId val="614494160"/>
      </c:barChart>
      <c:catAx>
        <c:axId val="61449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4494160"/>
        <c:crosses val="autoZero"/>
        <c:auto val="1"/>
        <c:lblAlgn val="ctr"/>
        <c:lblOffset val="100"/>
        <c:noMultiLvlLbl val="0"/>
      </c:catAx>
      <c:valAx>
        <c:axId val="61449416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1449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11413873962346E-3"/>
          <c:y val="1.5553917649966709E-2"/>
          <c:w val="0.97435744473864139"/>
          <c:h val="0.76455866732875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Olahan!$A$88</c:f>
              <c:strCache>
                <c:ptCount val="1"/>
                <c:pt idx="0">
                  <c:v>Biaya sendiri/keluarga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7-41B5-BE75-223BB985EE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7-41B5-BE75-223BB985EE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7-41B5-BE75-223BB985EE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7-41B5-BE75-223BB985EE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47-41B5-BE75-223BB985EE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47-41B5-BE75-223BB985EE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47-41B5-BE75-223BB985EE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Olahan!$C$88</c:f>
              <c:numCache>
                <c:formatCode>0.00</c:formatCode>
                <c:ptCount val="1"/>
                <c:pt idx="0">
                  <c:v>66.953199617956059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47-41B5-BE75-223BB985EE1A}"/>
            </c:ext>
          </c:extLst>
        </c:ser>
        <c:ser>
          <c:idx val="1"/>
          <c:order val="1"/>
          <c:tx>
            <c:strRef>
              <c:f>Olahan!$A$89</c:f>
              <c:strCache>
                <c:ptCount val="1"/>
                <c:pt idx="0">
                  <c:v>Beasiswa Adik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Olahan!$C$89</c:f>
              <c:numCache>
                <c:formatCode>0.00</c:formatCode>
                <c:ptCount val="1"/>
                <c:pt idx="0">
                  <c:v>0.14326647564469913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47-41B5-BE75-223BB985EE1A}"/>
            </c:ext>
          </c:extLst>
        </c:ser>
        <c:ser>
          <c:idx val="2"/>
          <c:order val="2"/>
          <c:tx>
            <c:strRef>
              <c:f>Olahan!$A$90</c:f>
              <c:strCache>
                <c:ptCount val="1"/>
                <c:pt idx="0">
                  <c:v>Beasiswa Bidikmisi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Olahan!$C$90</c:f>
              <c:numCache>
                <c:formatCode>0.00</c:formatCode>
                <c:ptCount val="1"/>
                <c:pt idx="0">
                  <c:v>21.633237822349571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47-41B5-BE75-223BB985EE1A}"/>
            </c:ext>
          </c:extLst>
        </c:ser>
        <c:ser>
          <c:idx val="3"/>
          <c:order val="3"/>
          <c:tx>
            <c:strRef>
              <c:f>Olahan!$A$91</c:f>
              <c:strCache>
                <c:ptCount val="1"/>
                <c:pt idx="0">
                  <c:v>Beasiswa PPA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Olahan!$C$91</c:f>
              <c:numCache>
                <c:formatCode>0.00</c:formatCode>
                <c:ptCount val="1"/>
                <c:pt idx="0">
                  <c:v>2.1967526265520534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A47-41B5-BE75-223BB985EE1A}"/>
            </c:ext>
          </c:extLst>
        </c:ser>
        <c:ser>
          <c:idx val="4"/>
          <c:order val="4"/>
          <c:tx>
            <c:strRef>
              <c:f>Olahan!$A$92</c:f>
              <c:strCache>
                <c:ptCount val="1"/>
                <c:pt idx="0">
                  <c:v>Beasiswa Afirmasi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Olahan!$C$92</c:f>
              <c:numCache>
                <c:formatCode>0.00</c:formatCode>
                <c:ptCount val="1"/>
                <c:pt idx="0">
                  <c:v>0.38204393505253104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47-41B5-BE75-223BB985EE1A}"/>
            </c:ext>
          </c:extLst>
        </c:ser>
        <c:ser>
          <c:idx val="5"/>
          <c:order val="5"/>
          <c:tx>
            <c:strRef>
              <c:f>Olahan!$A$93</c:f>
              <c:strCache>
                <c:ptCount val="1"/>
                <c:pt idx="0">
                  <c:v>Beasiswa Perusahaan/Swasta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Olahan!$C$93</c:f>
              <c:numCache>
                <c:formatCode>0.00</c:formatCode>
                <c:ptCount val="1"/>
                <c:pt idx="0">
                  <c:v>3.0085959885386817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A47-41B5-BE75-223BB985EE1A}"/>
            </c:ext>
          </c:extLst>
        </c:ser>
        <c:ser>
          <c:idx val="6"/>
          <c:order val="6"/>
          <c:tx>
            <c:strRef>
              <c:f>Olahan!$A$94</c:f>
              <c:strCache>
                <c:ptCount val="1"/>
                <c:pt idx="0">
                  <c:v>Lainnya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Olahan!$C$94</c:f>
              <c:numCache>
                <c:formatCode>0.00</c:formatCode>
                <c:ptCount val="1"/>
                <c:pt idx="0">
                  <c:v>5.6829035339063996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A47-41B5-BE75-223BB985E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8071008"/>
        <c:axId val="638068712"/>
      </c:barChart>
      <c:catAx>
        <c:axId val="63807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8068712"/>
        <c:crosses val="autoZero"/>
        <c:auto val="1"/>
        <c:lblAlgn val="ctr"/>
        <c:lblOffset val="100"/>
        <c:noMultiLvlLbl val="0"/>
      </c:catAx>
      <c:valAx>
        <c:axId val="6380687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380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6E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0-4691-A814-5607BE8E3896}"/>
              </c:ext>
            </c:extLst>
          </c:dPt>
          <c:dPt>
            <c:idx val="1"/>
            <c:bubble3D val="0"/>
            <c:spPr>
              <a:solidFill>
                <a:srgbClr val="62B3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0-4691-A814-5607BE8E3896}"/>
              </c:ext>
            </c:extLst>
          </c:dPt>
          <c:dPt>
            <c:idx val="2"/>
            <c:bubble3D val="0"/>
            <c:spPr>
              <a:solidFill>
                <a:srgbClr val="5C85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D0-4691-A814-5607BE8E3896}"/>
              </c:ext>
            </c:extLst>
          </c:dPt>
          <c:dPt>
            <c:idx val="3"/>
            <c:bubble3D val="0"/>
            <c:spPr>
              <a:solidFill>
                <a:srgbClr val="575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D0-4691-A814-5607BE8E3896}"/>
              </c:ext>
            </c:extLst>
          </c:dPt>
          <c:dPt>
            <c:idx val="4"/>
            <c:bubble3D val="0"/>
            <c:spPr>
              <a:solidFill>
                <a:srgbClr val="4D2C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D0-4691-A814-5607BE8E3896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/>
                      <a:latin typeface="HK Grotesk Bold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D0-4691-A814-5607BE8E3896}"/>
                </c:ext>
              </c:extLst>
            </c:dLbl>
            <c:dLbl>
              <c:idx val="1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/>
                      <a:latin typeface="HK Grotesk Bold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D0-4691-A814-5607BE8E3896}"/>
                </c:ext>
              </c:extLst>
            </c:dLbl>
            <c:dLbl>
              <c:idx val="2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/>
                      <a:latin typeface="HK Grotesk Bold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D0-4691-A814-5607BE8E3896}"/>
                </c:ext>
              </c:extLst>
            </c:dLbl>
            <c:dLbl>
              <c:idx val="3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/>
                      <a:latin typeface="HK Grotesk Bold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8D0-4691-A814-5607BE8E3896}"/>
                </c:ext>
              </c:extLst>
            </c:dLbl>
            <c:dLbl>
              <c:idx val="4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/>
                      <a:latin typeface="HK Grotesk Bold" panose="020B060402020202020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8D0-4691-A814-5607BE8E3896}"/>
                </c:ext>
              </c:extLst>
            </c:dLbl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/>
                    <a:latin typeface="HK Grotesk Bold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Olahan!$A$108:$A$112</c:f>
              <c:strCache>
                <c:ptCount val="5"/>
                <c:pt idx="0">
                  <c:v>Sangat Erat</c:v>
                </c:pt>
                <c:pt idx="1">
                  <c:v>Erat</c:v>
                </c:pt>
                <c:pt idx="2">
                  <c:v>Cukup Erat</c:v>
                </c:pt>
                <c:pt idx="3">
                  <c:v>Kurang Erat</c:v>
                </c:pt>
                <c:pt idx="4">
                  <c:v>Tidak Sama Sekali </c:v>
                </c:pt>
              </c:strCache>
            </c:strRef>
          </c:cat>
          <c:val>
            <c:numRef>
              <c:f>Olahan!$C$108:$C$112</c:f>
              <c:numCache>
                <c:formatCode>0.00</c:formatCode>
                <c:ptCount val="5"/>
                <c:pt idx="0">
                  <c:v>28.805885681946801</c:v>
                </c:pt>
                <c:pt idx="1">
                  <c:v>18.392756083757781</c:v>
                </c:pt>
                <c:pt idx="2">
                  <c:v>18.449349179400112</c:v>
                </c:pt>
                <c:pt idx="3">
                  <c:v>16.58177702320317</c:v>
                </c:pt>
                <c:pt idx="4">
                  <c:v>17.770232031692135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D0-4691-A814-5607BE8E3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C5-4A05-99D4-70968D497C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C5-4A05-99D4-70968D497CE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C5-4A05-99D4-70968D497CE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C5-4A05-99D4-70968D497CE5}"/>
              </c:ext>
            </c:extLst>
          </c:dPt>
          <c:dLbls>
            <c:dLbl>
              <c:idx val="0"/>
              <c:layout>
                <c:manualLayout>
                  <c:x val="5.4202648269962884E-2"/>
                  <c:y val="-0.14166471115106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5-4A05-99D4-70968D497CE5}"/>
                </c:ext>
              </c:extLst>
            </c:dLbl>
            <c:dLbl>
              <c:idx val="1"/>
              <c:layout>
                <c:manualLayout>
                  <c:x val="-2.852770961577046E-3"/>
                  <c:y val="0.1626520757660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5-4A05-99D4-70968D497CE5}"/>
                </c:ext>
              </c:extLst>
            </c:dLbl>
            <c:dLbl>
              <c:idx val="2"/>
              <c:layout>
                <c:manualLayout>
                  <c:x val="-3.9938793462077911E-2"/>
                  <c:y val="-0.13641786999732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5-4A05-99D4-70968D497CE5}"/>
                </c:ext>
              </c:extLst>
            </c:dLbl>
            <c:dLbl>
              <c:idx val="3"/>
              <c:layout>
                <c:manualLayout>
                  <c:x val="-5.7055419231540399E-3"/>
                  <c:y val="-0.15215839345855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5-4A05-99D4-70968D497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HK Grotesk Bold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Olahan!$A$125:$A$128</c:f>
              <c:strCache>
                <c:ptCount val="4"/>
                <c:pt idx="0">
                  <c:v>Setingkat Lebih Tinggi</c:v>
                </c:pt>
                <c:pt idx="1">
                  <c:v>Tingkat yang Sama</c:v>
                </c:pt>
                <c:pt idx="2">
                  <c:v>Setingkat Lebih Rendah</c:v>
                </c:pt>
                <c:pt idx="3">
                  <c:v>Tidak Perlu Pendidikan Tinggi</c:v>
                </c:pt>
              </c:strCache>
            </c:strRef>
          </c:cat>
          <c:val>
            <c:numRef>
              <c:f>Olahan!$C$125:$C$128</c:f>
              <c:numCache>
                <c:formatCode>0.00</c:formatCode>
                <c:ptCount val="4"/>
                <c:pt idx="0">
                  <c:v>9.1114883984153927</c:v>
                </c:pt>
                <c:pt idx="1">
                  <c:v>82.908885116015853</c:v>
                </c:pt>
                <c:pt idx="2">
                  <c:v>5.6593095642331637</c:v>
                </c:pt>
                <c:pt idx="3">
                  <c:v>2.3203169213355972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C5-4A05-99D4-70968D497C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HK Grotesk Bold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bg1"/>
          </a:solidFill>
          <a:latin typeface="HK Grotesk Bold" panose="020B060402020202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8F90-CBDD-496B-AF06-2BA209BCCC5B}" type="datetimeFigureOut">
              <a:rPr lang="en-ID" smtClean="0"/>
              <a:t>02/02/2023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24FD-78B8-42D8-BDE3-C62C5B57F6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620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A24FD-78B8-42D8-BDE3-C62C5B57F66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32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0" t="54639" r="17766" b="4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76986" y="4045005"/>
            <a:ext cx="458305" cy="1220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0605" y="8240776"/>
            <a:ext cx="935622" cy="9356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248914" y="3414001"/>
            <a:ext cx="8194340" cy="34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1"/>
              </a:lnSpc>
            </a:pPr>
            <a:r>
              <a:rPr lang="en-US" sz="7399">
                <a:solidFill>
                  <a:srgbClr val="FFFFFF"/>
                </a:solidFill>
                <a:latin typeface="HK Grotesk Bold"/>
              </a:rPr>
              <a:t>Graduate Employability Rank</a:t>
            </a:r>
          </a:p>
          <a:p>
            <a:pPr>
              <a:lnSpc>
                <a:spcPts val="9101"/>
              </a:lnSpc>
            </a:pPr>
            <a:r>
              <a:rPr lang="en-US" sz="7399">
                <a:solidFill>
                  <a:srgbClr val="FFFFFF"/>
                </a:solidFill>
                <a:latin typeface="HK Grotesk Bold"/>
              </a:rPr>
              <a:t>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4036" y="6932796"/>
            <a:ext cx="78950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HK Grotesk Light"/>
              </a:rPr>
              <a:t>QS-World Class University Rank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 l="34682" r="34682"/>
          <a:stretch>
            <a:fillRect/>
          </a:stretch>
        </p:blipFill>
        <p:spPr>
          <a:xfrm>
            <a:off x="13513180" y="0"/>
            <a:ext cx="4727195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260464" y="8696578"/>
            <a:ext cx="5628640" cy="5815724"/>
            <a:chOff x="0" y="0"/>
            <a:chExt cx="2160783" cy="22326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60783" cy="2232603"/>
            </a:xfrm>
            <a:custGeom>
              <a:avLst/>
              <a:gdLst/>
              <a:ahLst/>
              <a:cxnLst/>
              <a:rect l="l" t="t" r="r" b="b"/>
              <a:pathLst>
                <a:path w="2160783" h="2232603">
                  <a:moveTo>
                    <a:pt x="2036323" y="2232603"/>
                  </a:moveTo>
                  <a:lnTo>
                    <a:pt x="124460" y="2232603"/>
                  </a:lnTo>
                  <a:cubicBezTo>
                    <a:pt x="55880" y="2232603"/>
                    <a:pt x="0" y="2176723"/>
                    <a:pt x="0" y="2108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6323" y="0"/>
                  </a:lnTo>
                  <a:cubicBezTo>
                    <a:pt x="2104903" y="0"/>
                    <a:pt x="2160783" y="55880"/>
                    <a:pt x="2160783" y="124460"/>
                  </a:cubicBezTo>
                  <a:lnTo>
                    <a:pt x="2160783" y="2108143"/>
                  </a:lnTo>
                  <a:cubicBezTo>
                    <a:pt x="2160783" y="2176723"/>
                    <a:pt x="2104903" y="2232603"/>
                    <a:pt x="2036323" y="2232603"/>
                  </a:cubicBezTo>
                  <a:close/>
                </a:path>
              </a:pathLst>
            </a:custGeom>
            <a:solidFill>
              <a:srgbClr val="484995">
                <a:alpha val="43922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260464" y="9163110"/>
            <a:ext cx="5628640" cy="5815724"/>
            <a:chOff x="0" y="0"/>
            <a:chExt cx="2160783" cy="22326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0783" cy="2232603"/>
            </a:xfrm>
            <a:custGeom>
              <a:avLst/>
              <a:gdLst/>
              <a:ahLst/>
              <a:cxnLst/>
              <a:rect l="l" t="t" r="r" b="b"/>
              <a:pathLst>
                <a:path w="2160783" h="2232603">
                  <a:moveTo>
                    <a:pt x="2036323" y="2232603"/>
                  </a:moveTo>
                  <a:lnTo>
                    <a:pt x="124460" y="2232603"/>
                  </a:lnTo>
                  <a:cubicBezTo>
                    <a:pt x="55880" y="2232603"/>
                    <a:pt x="0" y="2176723"/>
                    <a:pt x="0" y="2108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6323" y="0"/>
                  </a:lnTo>
                  <a:cubicBezTo>
                    <a:pt x="2104903" y="0"/>
                    <a:pt x="2160783" y="55880"/>
                    <a:pt x="2160783" y="124460"/>
                  </a:cubicBezTo>
                  <a:lnTo>
                    <a:pt x="2160783" y="2108143"/>
                  </a:lnTo>
                  <a:cubicBezTo>
                    <a:pt x="2160783" y="2176723"/>
                    <a:pt x="2104903" y="2232603"/>
                    <a:pt x="2036323" y="2232603"/>
                  </a:cubicBezTo>
                  <a:close/>
                </a:path>
              </a:pathLst>
            </a:custGeom>
            <a:solidFill>
              <a:srgbClr val="484995">
                <a:alpha val="6588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260464" y="9714102"/>
            <a:ext cx="5628640" cy="5815724"/>
            <a:chOff x="0" y="0"/>
            <a:chExt cx="2160783" cy="22326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0783" cy="2232603"/>
            </a:xfrm>
            <a:custGeom>
              <a:avLst/>
              <a:gdLst/>
              <a:ahLst/>
              <a:cxnLst/>
              <a:rect l="l" t="t" r="r" b="b"/>
              <a:pathLst>
                <a:path w="2160783" h="2232603">
                  <a:moveTo>
                    <a:pt x="2036323" y="2232603"/>
                  </a:moveTo>
                  <a:lnTo>
                    <a:pt x="124460" y="2232603"/>
                  </a:lnTo>
                  <a:cubicBezTo>
                    <a:pt x="55880" y="2232603"/>
                    <a:pt x="0" y="2176723"/>
                    <a:pt x="0" y="21081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36323" y="0"/>
                  </a:lnTo>
                  <a:cubicBezTo>
                    <a:pt x="2104903" y="0"/>
                    <a:pt x="2160783" y="55880"/>
                    <a:pt x="2160783" y="124460"/>
                  </a:cubicBezTo>
                  <a:lnTo>
                    <a:pt x="2160783" y="2108143"/>
                  </a:lnTo>
                  <a:cubicBezTo>
                    <a:pt x="2160783" y="2176723"/>
                    <a:pt x="2104903" y="2232603"/>
                    <a:pt x="2036323" y="2232603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5A060D9F-64C1-C59C-0D70-7A3F367E2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076" r="8761"/>
          <a:stretch>
            <a:fillRect/>
          </a:stretch>
        </p:blipFill>
        <p:spPr>
          <a:xfrm>
            <a:off x="17275080" y="0"/>
            <a:ext cx="965295" cy="77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0" t="54639" r="17766" b="4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9500" r="39500"/>
          <a:stretch>
            <a:fillRect/>
          </a:stretch>
        </p:blipFill>
        <p:spPr>
          <a:xfrm>
            <a:off x="13491945" y="0"/>
            <a:ext cx="479605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96684" y="8373200"/>
            <a:ext cx="884563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5"/>
              </a:lnSpc>
            </a:pPr>
            <a:r>
              <a:rPr lang="en-US" sz="5700">
                <a:solidFill>
                  <a:srgbClr val="FFFFFF"/>
                </a:solidFill>
                <a:latin typeface="HK Grotesk Bold"/>
              </a:rPr>
              <a:t>Tingkat Tempat Bekerja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5496684" y="9410700"/>
            <a:ext cx="2498693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-3122517" y="-963265"/>
            <a:ext cx="5650620" cy="1440248"/>
            <a:chOff x="0" y="0"/>
            <a:chExt cx="259099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78833" y="-963265"/>
            <a:ext cx="5650620" cy="1440248"/>
            <a:chOff x="0" y="0"/>
            <a:chExt cx="259099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080184" y="-963265"/>
            <a:ext cx="5650620" cy="1440248"/>
            <a:chOff x="0" y="0"/>
            <a:chExt cx="259099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08263"/>
              </p:ext>
            </p:extLst>
          </p:nvPr>
        </p:nvGraphicFramePr>
        <p:xfrm>
          <a:off x="652494" y="2071195"/>
          <a:ext cx="12530106" cy="610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8949E7BC-DA6F-1825-C6E7-8ED64F68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062" y="0"/>
            <a:ext cx="7394112" cy="10287000"/>
            <a:chOff x="0" y="0"/>
            <a:chExt cx="2501218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1218" cy="3479800"/>
            </a:xfrm>
            <a:custGeom>
              <a:avLst/>
              <a:gdLst/>
              <a:ahLst/>
              <a:cxnLst/>
              <a:rect l="l" t="t" r="r" b="b"/>
              <a:pathLst>
                <a:path w="2501218" h="3479800">
                  <a:moveTo>
                    <a:pt x="0" y="0"/>
                  </a:moveTo>
                  <a:lnTo>
                    <a:pt x="2501218" y="0"/>
                  </a:lnTo>
                  <a:lnTo>
                    <a:pt x="250121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7183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56000"/>
          </a:blip>
          <a:srcRect l="3310" r="52759"/>
          <a:stretch>
            <a:fillRect/>
          </a:stretch>
        </p:blipFill>
        <p:spPr>
          <a:xfrm>
            <a:off x="0" y="0"/>
            <a:ext cx="7392050" cy="600168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10800000">
            <a:off x="1366691" y="7885842"/>
            <a:ext cx="2811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40374" y="7059752"/>
            <a:ext cx="7777309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Sumber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Dana dalam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Pembiayaan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Kuliah</a:t>
            </a:r>
            <a:endParaRPr lang="en-US" sz="6000" dirty="0">
              <a:solidFill>
                <a:srgbClr val="FFFFFF"/>
              </a:solidFill>
              <a:latin typeface="HK Grotesk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6627410" y="9835446"/>
            <a:ext cx="5650620" cy="1440248"/>
            <a:chOff x="0" y="0"/>
            <a:chExt cx="2590990" cy="66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062213" y="9835446"/>
            <a:ext cx="5650620" cy="1440248"/>
            <a:chOff x="0" y="0"/>
            <a:chExt cx="2590990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7651901" y="9835446"/>
            <a:ext cx="5650620" cy="1440248"/>
            <a:chOff x="0" y="0"/>
            <a:chExt cx="2590990" cy="660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pic>
        <p:nvPicPr>
          <p:cNvPr id="32" name="Picture 5">
            <a:extLst>
              <a:ext uri="{FF2B5EF4-FFF2-40B4-BE49-F238E27FC236}">
                <a16:creationId xmlns:a16="http://schemas.microsoft.com/office/drawing/2014/main" id="{E18813E2-BD06-567C-3AD8-1A40700A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rcRect l="3310" r="52759"/>
          <a:stretch>
            <a:fillRect/>
          </a:stretch>
        </p:blipFill>
        <p:spPr>
          <a:xfrm>
            <a:off x="-9119477" y="5391707"/>
            <a:ext cx="7392050" cy="6001680"/>
          </a:xfrm>
          <a:prstGeom prst="rect">
            <a:avLst/>
          </a:prstGeom>
        </p:spPr>
      </p:pic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61013"/>
              </p:ext>
            </p:extLst>
          </p:nvPr>
        </p:nvGraphicFramePr>
        <p:xfrm>
          <a:off x="7406452" y="591284"/>
          <a:ext cx="10895950" cy="898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0" t="54639" r="17766" b="4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9500" r="39500"/>
          <a:stretch>
            <a:fillRect/>
          </a:stretch>
        </p:blipFill>
        <p:spPr>
          <a:xfrm>
            <a:off x="13491945" y="0"/>
            <a:ext cx="479605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96684" y="8354150"/>
            <a:ext cx="8845638" cy="125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5"/>
              </a:lnSpc>
            </a:pPr>
            <a:r>
              <a:rPr lang="en-US" sz="4300">
                <a:solidFill>
                  <a:srgbClr val="FFFFFF"/>
                </a:solidFill>
                <a:latin typeface="HK Grotesk Bold"/>
              </a:rPr>
              <a:t>Seberapa Erat Hubungan Antara Bidang Studi Dengan Pekerjaan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5496684" y="8215804"/>
            <a:ext cx="2498693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-3122517" y="-963265"/>
            <a:ext cx="5650620" cy="1440248"/>
            <a:chOff x="0" y="0"/>
            <a:chExt cx="2590990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978833" y="-963265"/>
            <a:ext cx="5650620" cy="1440248"/>
            <a:chOff x="0" y="0"/>
            <a:chExt cx="2590990" cy="660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080184" y="-963265"/>
            <a:ext cx="5650620" cy="1440248"/>
            <a:chOff x="0" y="0"/>
            <a:chExt cx="2590990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662751"/>
              </p:ext>
            </p:extLst>
          </p:nvPr>
        </p:nvGraphicFramePr>
        <p:xfrm>
          <a:off x="685800" y="1738674"/>
          <a:ext cx="11277600" cy="633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4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>
            <a:extLst>
              <a:ext uri="{FF2B5EF4-FFF2-40B4-BE49-F238E27FC236}">
                <a16:creationId xmlns:a16="http://schemas.microsoft.com/office/drawing/2014/main" id="{499E39A8-6DCE-A3A6-3F64-13AC4161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708" y="831873"/>
            <a:ext cx="559925" cy="380049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C714D24-81D4-17A7-7FAF-37893493B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7" t="54277" r="35452" b="827"/>
          <a:stretch/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6350405"/>
            <a:ext cx="9144000" cy="4897631"/>
            <a:chOff x="0" y="0"/>
            <a:chExt cx="2481478" cy="13291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1478" cy="1329108"/>
            </a:xfrm>
            <a:custGeom>
              <a:avLst/>
              <a:gdLst/>
              <a:ahLst/>
              <a:cxnLst/>
              <a:rect l="l" t="t" r="r" b="b"/>
              <a:pathLst>
                <a:path w="2481478" h="1329108">
                  <a:moveTo>
                    <a:pt x="2357018" y="1329108"/>
                  </a:moveTo>
                  <a:lnTo>
                    <a:pt x="124460" y="1329108"/>
                  </a:lnTo>
                  <a:cubicBezTo>
                    <a:pt x="55880" y="1329108"/>
                    <a:pt x="0" y="1273228"/>
                    <a:pt x="0" y="12046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018" y="0"/>
                  </a:lnTo>
                  <a:cubicBezTo>
                    <a:pt x="2425598" y="0"/>
                    <a:pt x="2481478" y="55880"/>
                    <a:pt x="2481478" y="124460"/>
                  </a:cubicBezTo>
                  <a:lnTo>
                    <a:pt x="2481478" y="1204648"/>
                  </a:lnTo>
                  <a:cubicBezTo>
                    <a:pt x="2481478" y="1273228"/>
                    <a:pt x="2425598" y="1329108"/>
                    <a:pt x="2357018" y="1329108"/>
                  </a:cubicBezTo>
                  <a:close/>
                </a:path>
              </a:pathLst>
            </a:custGeom>
            <a:solidFill>
              <a:srgbClr val="1F2044">
                <a:alpha val="86667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591337" y="6642142"/>
            <a:ext cx="6539142" cy="261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300" dirty="0">
                <a:solidFill>
                  <a:srgbClr val="FFFFFF"/>
                </a:solidFill>
                <a:latin typeface="HK Grotesk Bold"/>
              </a:rPr>
              <a:t>Tingkat Pendidikan</a:t>
            </a:r>
          </a:p>
          <a:p>
            <a:pPr>
              <a:lnSpc>
                <a:spcPts val="6804"/>
              </a:lnSpc>
            </a:pPr>
            <a:r>
              <a:rPr lang="en-US" sz="6300" dirty="0">
                <a:solidFill>
                  <a:srgbClr val="FFFFFF"/>
                </a:solidFill>
                <a:latin typeface="HK Grotesk Bold"/>
              </a:rPr>
              <a:t>yang Paling </a:t>
            </a:r>
            <a:r>
              <a:rPr lang="en-US" sz="6300" dirty="0" err="1">
                <a:solidFill>
                  <a:srgbClr val="FFFFFF"/>
                </a:solidFill>
                <a:latin typeface="HK Grotesk Bold"/>
              </a:rPr>
              <a:t>Tepat</a:t>
            </a:r>
            <a:endParaRPr lang="en-US" sz="63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462516" y="9492887"/>
            <a:ext cx="6796784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1028700" y="2268295"/>
            <a:ext cx="7257412" cy="44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Canva Sans"/>
              </a:rPr>
              <a:t>Tidak </a:t>
            </a:r>
            <a:r>
              <a:rPr lang="en-US" sz="1600" dirty="0" err="1">
                <a:solidFill>
                  <a:srgbClr val="FFFFFF"/>
                </a:solidFill>
                <a:latin typeface="Canva Sans"/>
              </a:rPr>
              <a:t>Perlu</a:t>
            </a:r>
            <a:endParaRPr lang="en-US" sz="1600" dirty="0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Canva Sans"/>
              </a:rPr>
              <a:t>Pendidikan Tinggi 3,52%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alphaModFix amt="78000"/>
          </a:blip>
          <a:srcRect l="9687" r="9687"/>
          <a:stretch>
            <a:fillRect/>
          </a:stretch>
        </p:blipFill>
        <p:spPr>
          <a:xfrm>
            <a:off x="10164883" y="0"/>
            <a:ext cx="7392050" cy="611228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068032"/>
              </p:ext>
            </p:extLst>
          </p:nvPr>
        </p:nvGraphicFramePr>
        <p:xfrm>
          <a:off x="393777" y="3511619"/>
          <a:ext cx="8191282" cy="574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0" t="54639" r="17766" b="4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869181" y="0"/>
            <a:ext cx="6390119" cy="10287000"/>
            <a:chOff x="0" y="0"/>
            <a:chExt cx="2161596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1596" cy="3479800"/>
            </a:xfrm>
            <a:custGeom>
              <a:avLst/>
              <a:gdLst/>
              <a:ahLst/>
              <a:cxnLst/>
              <a:rect l="l" t="t" r="r" b="b"/>
              <a:pathLst>
                <a:path w="2161596" h="3479800">
                  <a:moveTo>
                    <a:pt x="0" y="0"/>
                  </a:moveTo>
                  <a:lnTo>
                    <a:pt x="2161596" y="0"/>
                  </a:lnTo>
                  <a:lnTo>
                    <a:pt x="216159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204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34036" y="9136276"/>
            <a:ext cx="458305" cy="117023"/>
            <a:chOff x="0" y="0"/>
            <a:chExt cx="611074" cy="156031"/>
          </a:xfrm>
        </p:grpSpPr>
        <p:grpSp>
          <p:nvGrpSpPr>
            <p:cNvPr id="6" name="Group 6"/>
            <p:cNvGrpSpPr/>
            <p:nvPr/>
          </p:nvGrpSpPr>
          <p:grpSpPr>
            <a:xfrm>
              <a:off x="455043" y="0"/>
              <a:ext cx="156031" cy="156031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227521" y="0"/>
              <a:ext cx="156031" cy="15603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56031" cy="15603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1855" y="1944051"/>
            <a:ext cx="5757013" cy="39075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63188" y="4469130"/>
            <a:ext cx="8289803" cy="132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4"/>
              </a:lnSpc>
            </a:pPr>
            <a:r>
              <a:rPr lang="en-US" sz="8499">
                <a:solidFill>
                  <a:srgbClr val="FFFFFF"/>
                </a:solidFill>
                <a:latin typeface="HK Grotesk Bold"/>
              </a:rPr>
              <a:t>Terima Kasih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51855" y="7153302"/>
            <a:ext cx="6381112" cy="33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Direktorat Kerjasama dan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Hubungan Alumni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Gedung Andi Hakim Nasoetion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Kampus IPB Dramaga Bogor 16680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Telp.: 0251-8622642 ext. 129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HK Grotesk Light"/>
              </a:rPr>
              <a:t>E-mail: dit-kha@apps.ipb.ac.id</a:t>
            </a:r>
          </a:p>
          <a:p>
            <a:pPr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HK Grotesk Light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8D3F5723-537C-CB62-7ABC-CB624B8B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22387" y="495300"/>
            <a:ext cx="559925" cy="380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3852" r="20187" b="125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4036" y="2256784"/>
            <a:ext cx="7189669" cy="8030216"/>
            <a:chOff x="0" y="0"/>
            <a:chExt cx="2760047" cy="30827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0048" cy="3082726"/>
            </a:xfrm>
            <a:custGeom>
              <a:avLst/>
              <a:gdLst/>
              <a:ahLst/>
              <a:cxnLst/>
              <a:rect l="l" t="t" r="r" b="b"/>
              <a:pathLst>
                <a:path w="2760048" h="3082726">
                  <a:moveTo>
                    <a:pt x="2635587" y="3082726"/>
                  </a:moveTo>
                  <a:lnTo>
                    <a:pt x="124460" y="3082726"/>
                  </a:lnTo>
                  <a:cubicBezTo>
                    <a:pt x="55880" y="3082726"/>
                    <a:pt x="0" y="3026846"/>
                    <a:pt x="0" y="2958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5588" y="0"/>
                  </a:lnTo>
                  <a:cubicBezTo>
                    <a:pt x="2704167" y="0"/>
                    <a:pt x="2760048" y="55880"/>
                    <a:pt x="2760048" y="124460"/>
                  </a:cubicBezTo>
                  <a:lnTo>
                    <a:pt x="2760048" y="2958266"/>
                  </a:lnTo>
                  <a:cubicBezTo>
                    <a:pt x="2760048" y="3026846"/>
                    <a:pt x="2704167" y="3082726"/>
                    <a:pt x="2635588" y="3082726"/>
                  </a:cubicBezTo>
                  <a:close/>
                </a:path>
              </a:pathLst>
            </a:custGeom>
            <a:solidFill>
              <a:srgbClr val="484995">
                <a:alpha val="4392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6222" y="2878143"/>
            <a:ext cx="7207482" cy="7408857"/>
            <a:chOff x="0" y="0"/>
            <a:chExt cx="2766886" cy="2844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6886" cy="2844192"/>
            </a:xfrm>
            <a:custGeom>
              <a:avLst/>
              <a:gdLst/>
              <a:ahLst/>
              <a:cxnLst/>
              <a:rect l="l" t="t" r="r" b="b"/>
              <a:pathLst>
                <a:path w="2766886" h="2844192">
                  <a:moveTo>
                    <a:pt x="2642426" y="2844192"/>
                  </a:moveTo>
                  <a:lnTo>
                    <a:pt x="124460" y="2844192"/>
                  </a:lnTo>
                  <a:cubicBezTo>
                    <a:pt x="55880" y="2844192"/>
                    <a:pt x="0" y="2788312"/>
                    <a:pt x="0" y="2719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42426" y="0"/>
                  </a:lnTo>
                  <a:cubicBezTo>
                    <a:pt x="2711006" y="0"/>
                    <a:pt x="2766886" y="55880"/>
                    <a:pt x="2766886" y="124460"/>
                  </a:cubicBezTo>
                  <a:lnTo>
                    <a:pt x="2766886" y="2719732"/>
                  </a:lnTo>
                  <a:cubicBezTo>
                    <a:pt x="2766886" y="2788312"/>
                    <a:pt x="2711006" y="2844192"/>
                    <a:pt x="2642426" y="2844192"/>
                  </a:cubicBezTo>
                  <a:close/>
                </a:path>
              </a:pathLst>
            </a:custGeom>
            <a:solidFill>
              <a:srgbClr val="484995">
                <a:alpha val="6588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4036" y="3493382"/>
            <a:ext cx="7189669" cy="7526240"/>
            <a:chOff x="0" y="0"/>
            <a:chExt cx="2760047" cy="28892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60048" cy="2889254"/>
            </a:xfrm>
            <a:custGeom>
              <a:avLst/>
              <a:gdLst/>
              <a:ahLst/>
              <a:cxnLst/>
              <a:rect l="l" t="t" r="r" b="b"/>
              <a:pathLst>
                <a:path w="2760048" h="2889254">
                  <a:moveTo>
                    <a:pt x="2635587" y="2889254"/>
                  </a:moveTo>
                  <a:lnTo>
                    <a:pt x="124460" y="2889254"/>
                  </a:lnTo>
                  <a:cubicBezTo>
                    <a:pt x="55880" y="2889254"/>
                    <a:pt x="0" y="2833374"/>
                    <a:pt x="0" y="27647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35588" y="0"/>
                  </a:lnTo>
                  <a:cubicBezTo>
                    <a:pt x="2704167" y="0"/>
                    <a:pt x="2760048" y="55880"/>
                    <a:pt x="2760048" y="124460"/>
                  </a:cubicBezTo>
                  <a:lnTo>
                    <a:pt x="2760048" y="2764794"/>
                  </a:lnTo>
                  <a:cubicBezTo>
                    <a:pt x="2760048" y="2833374"/>
                    <a:pt x="2704167" y="2889254"/>
                    <a:pt x="2635588" y="2889254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sp>
        <p:nvSpPr>
          <p:cNvPr id="9" name="AutoShape 9"/>
          <p:cNvSpPr/>
          <p:nvPr/>
        </p:nvSpPr>
        <p:spPr>
          <a:xfrm rot="-10800000">
            <a:off x="9958430" y="6836485"/>
            <a:ext cx="8329570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rot="-10800000">
            <a:off x="9958430" y="5203620"/>
            <a:ext cx="8329570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 rot="-10800000">
            <a:off x="9958430" y="3568565"/>
            <a:ext cx="8329570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2" name="AutoShape 12"/>
          <p:cNvSpPr/>
          <p:nvPr/>
        </p:nvSpPr>
        <p:spPr>
          <a:xfrm rot="-10800000">
            <a:off x="9958430" y="1920976"/>
            <a:ext cx="8329570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TextBox 13"/>
          <p:cNvSpPr txBox="1"/>
          <p:nvPr/>
        </p:nvSpPr>
        <p:spPr>
          <a:xfrm>
            <a:off x="9958430" y="8799532"/>
            <a:ext cx="8461007" cy="1132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Jumlah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lulusan yang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merespons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(response rate): 2.596 orang (77,31%)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58430" y="7287296"/>
            <a:ext cx="8329570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HK Grotesk Bold"/>
              </a:rPr>
              <a:t>Tracer Studi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dilakukan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Maret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– desember 2022</a:t>
            </a:r>
          </a:p>
        </p:txBody>
      </p:sp>
      <p:sp>
        <p:nvSpPr>
          <p:cNvPr id="15" name="AutoShape 15"/>
          <p:cNvSpPr/>
          <p:nvPr/>
        </p:nvSpPr>
        <p:spPr>
          <a:xfrm rot="-10800000">
            <a:off x="9958430" y="8377591"/>
            <a:ext cx="8329570" cy="0"/>
          </a:xfrm>
          <a:prstGeom prst="line">
            <a:avLst/>
          </a:prstGeom>
          <a:ln w="19050" cap="flat">
            <a:solidFill>
              <a:srgbClr val="9695FF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6" name="Group 16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21076" r="8761"/>
          <a:stretch>
            <a:fillRect/>
          </a:stretch>
        </p:blipFill>
        <p:spPr>
          <a:xfrm>
            <a:off x="1248914" y="4329018"/>
            <a:ext cx="7174791" cy="57522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958430" y="990600"/>
            <a:ext cx="730087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9"/>
              </a:lnSpc>
            </a:pPr>
            <a:r>
              <a:rPr lang="en-US" sz="3299">
                <a:solidFill>
                  <a:srgbClr val="FFFFFF"/>
                </a:solidFill>
                <a:latin typeface="HK Grotesk Bold"/>
              </a:rPr>
              <a:t>Tracer Study N-1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8430" y="5473762"/>
            <a:ext cx="3422904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2300">
                <a:solidFill>
                  <a:srgbClr val="9695FF"/>
                </a:solidFill>
                <a:latin typeface="HK Grotesk Light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58430" y="3796840"/>
            <a:ext cx="3422904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2300">
                <a:solidFill>
                  <a:srgbClr val="9695FF"/>
                </a:solidFill>
                <a:latin typeface="HK Grotesk Light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430" y="2152260"/>
            <a:ext cx="3422904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2300">
                <a:solidFill>
                  <a:srgbClr val="9695FF"/>
                </a:solidFill>
                <a:latin typeface="HK Grotesk Light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58430" y="6003238"/>
            <a:ext cx="7735293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HK Grotesk Bold"/>
              </a:rPr>
              <a:t>Target Response rate minimal: 60%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58430" y="4075224"/>
            <a:ext cx="8461007" cy="1132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Keperluan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WUR (World University Ranking): QS ranking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Jumlah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lulusan S1 2021: 3358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58430" y="2449695"/>
            <a:ext cx="7486477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HK Grotesk Bold"/>
              </a:rPr>
              <a:t>Tracer Study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ditujukan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HK Grotesk Bold"/>
              </a:rPr>
              <a:t>untuk</a:t>
            </a:r>
            <a:r>
              <a:rPr lang="en-US" sz="3199" dirty="0">
                <a:solidFill>
                  <a:srgbClr val="FFFFFF"/>
                </a:solidFill>
                <a:latin typeface="HK Grotesk Bold"/>
              </a:rPr>
              <a:t> lulusan S1 tahun 2021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58430" y="8502098"/>
            <a:ext cx="3422904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2300">
                <a:solidFill>
                  <a:srgbClr val="9695FF"/>
                </a:solidFill>
                <a:latin typeface="HK Grotesk Light"/>
              </a:rPr>
              <a:t>05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58430" y="6975996"/>
            <a:ext cx="3422904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2300">
                <a:solidFill>
                  <a:srgbClr val="9695FF"/>
                </a:solidFill>
                <a:latin typeface="HK Grotesk Ligh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07842" y="1028700"/>
            <a:ext cx="9381896" cy="3536955"/>
            <a:chOff x="0" y="0"/>
            <a:chExt cx="3089942" cy="11649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9942" cy="1164902"/>
            </a:xfrm>
            <a:custGeom>
              <a:avLst/>
              <a:gdLst/>
              <a:ahLst/>
              <a:cxnLst/>
              <a:rect l="l" t="t" r="r" b="b"/>
              <a:pathLst>
                <a:path w="3089942" h="1164902">
                  <a:moveTo>
                    <a:pt x="2965482" y="1164902"/>
                  </a:moveTo>
                  <a:lnTo>
                    <a:pt x="124460" y="1164902"/>
                  </a:lnTo>
                  <a:cubicBezTo>
                    <a:pt x="55880" y="1164902"/>
                    <a:pt x="0" y="1109022"/>
                    <a:pt x="0" y="10404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5482" y="0"/>
                  </a:lnTo>
                  <a:cubicBezTo>
                    <a:pt x="3034062" y="0"/>
                    <a:pt x="3089942" y="55880"/>
                    <a:pt x="3089942" y="124460"/>
                  </a:cubicBezTo>
                  <a:lnTo>
                    <a:pt x="3089942" y="1040442"/>
                  </a:lnTo>
                  <a:cubicBezTo>
                    <a:pt x="3089942" y="1109022"/>
                    <a:pt x="3034062" y="1164902"/>
                    <a:pt x="2965482" y="1164902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807842" y="3362325"/>
            <a:ext cx="9381896" cy="3278985"/>
            <a:chOff x="0" y="0"/>
            <a:chExt cx="3089942" cy="1079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9942" cy="1079939"/>
            </a:xfrm>
            <a:custGeom>
              <a:avLst/>
              <a:gdLst/>
              <a:ahLst/>
              <a:cxnLst/>
              <a:rect l="l" t="t" r="r" b="b"/>
              <a:pathLst>
                <a:path w="3089942" h="1079939">
                  <a:moveTo>
                    <a:pt x="2965482" y="1079939"/>
                  </a:moveTo>
                  <a:lnTo>
                    <a:pt x="124460" y="1079939"/>
                  </a:lnTo>
                  <a:cubicBezTo>
                    <a:pt x="55880" y="1079939"/>
                    <a:pt x="0" y="1024059"/>
                    <a:pt x="0" y="9554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5482" y="0"/>
                  </a:lnTo>
                  <a:cubicBezTo>
                    <a:pt x="3034062" y="0"/>
                    <a:pt x="3089942" y="55880"/>
                    <a:pt x="3089942" y="124460"/>
                  </a:cubicBezTo>
                  <a:lnTo>
                    <a:pt x="3089942" y="955479"/>
                  </a:lnTo>
                  <a:cubicBezTo>
                    <a:pt x="3089942" y="1024059"/>
                    <a:pt x="3034062" y="1079939"/>
                    <a:pt x="2965482" y="1079939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07842" y="5721346"/>
            <a:ext cx="9381896" cy="3998362"/>
            <a:chOff x="0" y="0"/>
            <a:chExt cx="3089942" cy="13168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89942" cy="1316867"/>
            </a:xfrm>
            <a:custGeom>
              <a:avLst/>
              <a:gdLst/>
              <a:ahLst/>
              <a:cxnLst/>
              <a:rect l="l" t="t" r="r" b="b"/>
              <a:pathLst>
                <a:path w="3089942" h="1316867">
                  <a:moveTo>
                    <a:pt x="2965482" y="1316867"/>
                  </a:moveTo>
                  <a:lnTo>
                    <a:pt x="124460" y="1316867"/>
                  </a:lnTo>
                  <a:cubicBezTo>
                    <a:pt x="55880" y="1316867"/>
                    <a:pt x="0" y="1260987"/>
                    <a:pt x="0" y="11924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5482" y="0"/>
                  </a:lnTo>
                  <a:cubicBezTo>
                    <a:pt x="3034062" y="0"/>
                    <a:pt x="3089942" y="55880"/>
                    <a:pt x="3089942" y="124460"/>
                  </a:cubicBezTo>
                  <a:lnTo>
                    <a:pt x="3089942" y="1192407"/>
                  </a:lnTo>
                  <a:cubicBezTo>
                    <a:pt x="3089942" y="1260987"/>
                    <a:pt x="3034062" y="1316867"/>
                    <a:pt x="2965482" y="1316867"/>
                  </a:cubicBezTo>
                  <a:close/>
                </a:path>
              </a:pathLst>
            </a:custGeom>
            <a:solidFill>
              <a:srgbClr val="2D2E5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29758" y="1497330"/>
            <a:ext cx="3156167" cy="456985"/>
            <a:chOff x="0" y="0"/>
            <a:chExt cx="4561055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61055" cy="660400"/>
            </a:xfrm>
            <a:custGeom>
              <a:avLst/>
              <a:gdLst/>
              <a:ahLst/>
              <a:cxnLst/>
              <a:rect l="l" t="t" r="r" b="b"/>
              <a:pathLst>
                <a:path w="4561055" h="660400">
                  <a:moveTo>
                    <a:pt x="443659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6595" y="0"/>
                  </a:lnTo>
                  <a:cubicBezTo>
                    <a:pt x="4505175" y="0"/>
                    <a:pt x="4561055" y="55880"/>
                    <a:pt x="4561055" y="124460"/>
                  </a:cubicBezTo>
                  <a:lnTo>
                    <a:pt x="4561055" y="535940"/>
                  </a:lnTo>
                  <a:cubicBezTo>
                    <a:pt x="4561055" y="604520"/>
                    <a:pt x="4505175" y="660400"/>
                    <a:pt x="4436595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29758" y="3856078"/>
            <a:ext cx="3156167" cy="456985"/>
            <a:chOff x="0" y="0"/>
            <a:chExt cx="4561055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61055" cy="660400"/>
            </a:xfrm>
            <a:custGeom>
              <a:avLst/>
              <a:gdLst/>
              <a:ahLst/>
              <a:cxnLst/>
              <a:rect l="l" t="t" r="r" b="b"/>
              <a:pathLst>
                <a:path w="4561055" h="660400">
                  <a:moveTo>
                    <a:pt x="443659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6595" y="0"/>
                  </a:lnTo>
                  <a:cubicBezTo>
                    <a:pt x="4505175" y="0"/>
                    <a:pt x="4561055" y="55880"/>
                    <a:pt x="4561055" y="124460"/>
                  </a:cubicBezTo>
                  <a:lnTo>
                    <a:pt x="4561055" y="535940"/>
                  </a:lnTo>
                  <a:cubicBezTo>
                    <a:pt x="4561055" y="604520"/>
                    <a:pt x="4505175" y="660400"/>
                    <a:pt x="4436595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229758" y="6239846"/>
            <a:ext cx="3156167" cy="456985"/>
            <a:chOff x="0" y="0"/>
            <a:chExt cx="4561055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61055" cy="660400"/>
            </a:xfrm>
            <a:custGeom>
              <a:avLst/>
              <a:gdLst/>
              <a:ahLst/>
              <a:cxnLst/>
              <a:rect l="l" t="t" r="r" b="b"/>
              <a:pathLst>
                <a:path w="4561055" h="660400">
                  <a:moveTo>
                    <a:pt x="443659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6595" y="0"/>
                  </a:lnTo>
                  <a:cubicBezTo>
                    <a:pt x="4505175" y="0"/>
                    <a:pt x="4561055" y="55880"/>
                    <a:pt x="4561055" y="124460"/>
                  </a:cubicBezTo>
                  <a:lnTo>
                    <a:pt x="4561055" y="535940"/>
                  </a:lnTo>
                  <a:cubicBezTo>
                    <a:pt x="4561055" y="604520"/>
                    <a:pt x="4505175" y="660400"/>
                    <a:pt x="4436595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sp>
        <p:nvSpPr>
          <p:cNvPr id="15" name="AutoShape 15"/>
          <p:cNvSpPr/>
          <p:nvPr/>
        </p:nvSpPr>
        <p:spPr>
          <a:xfrm rot="-10800000">
            <a:off x="1234036" y="8146152"/>
            <a:ext cx="2811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1234036" y="5377044"/>
            <a:ext cx="6139046" cy="276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5"/>
              </a:lnSpc>
            </a:pPr>
            <a:r>
              <a:rPr lang="en-US" sz="6699" dirty="0" err="1">
                <a:solidFill>
                  <a:srgbClr val="FFFFFF"/>
                </a:solidFill>
                <a:latin typeface="HK Grotesk Bold"/>
              </a:rPr>
              <a:t>Metode</a:t>
            </a:r>
            <a:r>
              <a:rPr lang="en-US" sz="66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699" dirty="0" err="1">
                <a:solidFill>
                  <a:srgbClr val="FFFFFF"/>
                </a:solidFill>
                <a:latin typeface="HK Grotesk Bold"/>
              </a:rPr>
              <a:t>Pengumpulan</a:t>
            </a:r>
            <a:r>
              <a:rPr lang="en-US" sz="6699" dirty="0">
                <a:solidFill>
                  <a:srgbClr val="FFFFFF"/>
                </a:solidFill>
                <a:latin typeface="HK Grotesk Bold"/>
              </a:rPr>
              <a:t> Data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4036" y="8415460"/>
            <a:ext cx="631925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Light"/>
              </a:rPr>
              <a:t>Tracer Study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07343" y="1564112"/>
            <a:ext cx="2800996" cy="33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00">
                <a:solidFill>
                  <a:srgbClr val="FFFFFF"/>
                </a:solidFill>
                <a:latin typeface="HK Grotesk Bold"/>
              </a:rPr>
              <a:t>Langkah ke-1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07343" y="3917057"/>
            <a:ext cx="2800996" cy="33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00">
                <a:solidFill>
                  <a:srgbClr val="FFFFFF"/>
                </a:solidFill>
                <a:latin typeface="HK Grotesk Bold"/>
              </a:rPr>
              <a:t>Langkah ke-2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07343" y="6300825"/>
            <a:ext cx="2800996" cy="33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00">
                <a:solidFill>
                  <a:srgbClr val="FFFFFF"/>
                </a:solidFill>
                <a:latin typeface="HK Grotesk Bold"/>
              </a:rPr>
              <a:t>Langkah ke-3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28275" y="2322415"/>
            <a:ext cx="683211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HK Grotesk Bold"/>
              </a:rPr>
              <a:t>Mengirimkan informasi TS ke responden melalui e-mail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28275" y="4675361"/>
            <a:ext cx="513071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HK Grotesk Bold"/>
              </a:rPr>
              <a:t>Menghubungi via Whatsapp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28275" y="6811131"/>
            <a:ext cx="745972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HK Grotesk Bold"/>
              </a:rPr>
              <a:t>Menggunakan bantuan enumerator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untuk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membantu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menghubungi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kembali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responden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yang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telah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ditentukan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baik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melalui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 WA,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telp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maupun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email agar bersedia </a:t>
            </a:r>
            <a:r>
              <a:rPr lang="en-US" sz="3000" dirty="0" err="1">
                <a:solidFill>
                  <a:srgbClr val="FFFFFF"/>
                </a:solidFill>
                <a:latin typeface="HK Grotesk Bold"/>
              </a:rPr>
              <a:t>mengisi</a:t>
            </a:r>
            <a:r>
              <a:rPr lang="en-US" sz="3000" dirty="0">
                <a:solidFill>
                  <a:srgbClr val="FFFFFF"/>
                </a:solidFill>
                <a:latin typeface="HK Grotesk Bold"/>
              </a:rPr>
              <a:t> kuesioner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pic>
        <p:nvPicPr>
          <p:cNvPr id="28" name="Picture 20">
            <a:extLst>
              <a:ext uri="{FF2B5EF4-FFF2-40B4-BE49-F238E27FC236}">
                <a16:creationId xmlns:a16="http://schemas.microsoft.com/office/drawing/2014/main" id="{9B0D9EAA-B77C-FB94-9532-CF35725625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076" r="8761"/>
          <a:stretch>
            <a:fillRect/>
          </a:stretch>
        </p:blipFill>
        <p:spPr>
          <a:xfrm>
            <a:off x="-7354563" y="-91723"/>
            <a:ext cx="7174791" cy="575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8757" r="17368" b="23642"/>
          <a:stretch>
            <a:fillRect/>
          </a:stretch>
        </p:blipFill>
        <p:spPr>
          <a:xfrm>
            <a:off x="0" y="6391654"/>
            <a:ext cx="18288000" cy="38953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7339" y="9776799"/>
            <a:ext cx="5650620" cy="1440248"/>
            <a:chOff x="0" y="0"/>
            <a:chExt cx="2590990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18690" y="9776799"/>
            <a:ext cx="5650620" cy="1440248"/>
            <a:chOff x="0" y="0"/>
            <a:chExt cx="2590990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420040" y="9776799"/>
            <a:ext cx="5650620" cy="1440248"/>
            <a:chOff x="0" y="0"/>
            <a:chExt cx="259099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sp>
        <p:nvSpPr>
          <p:cNvPr id="9" name="AutoShape 9"/>
          <p:cNvSpPr/>
          <p:nvPr/>
        </p:nvSpPr>
        <p:spPr>
          <a:xfrm rot="-10800000">
            <a:off x="11987190" y="1599466"/>
            <a:ext cx="1247013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1987190" y="580291"/>
            <a:ext cx="6300810" cy="92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200" dirty="0">
                <a:solidFill>
                  <a:srgbClr val="FFFFFF"/>
                </a:solidFill>
                <a:latin typeface="HK Grotesk Bold"/>
              </a:rPr>
              <a:t>Template QS </a:t>
            </a:r>
            <a:r>
              <a:rPr lang="en-US" sz="3200" dirty="0" err="1">
                <a:solidFill>
                  <a:srgbClr val="FFFFFF"/>
                </a:solidFill>
                <a:latin typeface="HK Grotesk Bold"/>
              </a:rPr>
              <a:t>untuk</a:t>
            </a:r>
            <a:endParaRPr lang="en-US" sz="3200" dirty="0">
              <a:solidFill>
                <a:srgbClr val="FFFFFF"/>
              </a:solidFill>
              <a:latin typeface="HK Grotesk Bold"/>
            </a:endParaRPr>
          </a:p>
          <a:p>
            <a:pPr>
              <a:lnSpc>
                <a:spcPts val="3450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Graduate</a:t>
            </a:r>
            <a:r>
              <a:rPr lang="en-US" sz="3200" dirty="0">
                <a:solidFill>
                  <a:srgbClr val="FFFFFF"/>
                </a:solidFill>
                <a:latin typeface="HK Grotesk Bold"/>
              </a:rPr>
              <a:t> Employability Ranking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276EA1-C2CF-9526-4552-2AD1F1147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02" y="2236312"/>
            <a:ext cx="16752395" cy="645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F4FAAA-20E3-339A-80A9-924C0BA4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8D7C72E-3AE9-FB9E-15A8-2183270C4AFA}"/>
              </a:ext>
            </a:extLst>
          </p:cNvPr>
          <p:cNvGrpSpPr/>
          <p:nvPr/>
        </p:nvGrpSpPr>
        <p:grpSpPr>
          <a:xfrm>
            <a:off x="-2062" y="0"/>
            <a:ext cx="7394112" cy="10287000"/>
            <a:chOff x="0" y="0"/>
            <a:chExt cx="2501218" cy="3479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586AAD-D8AD-D9E7-BCA5-6F0420C1CFCA}"/>
                </a:ext>
              </a:extLst>
            </p:cNvPr>
            <p:cNvSpPr/>
            <p:nvPr/>
          </p:nvSpPr>
          <p:spPr>
            <a:xfrm>
              <a:off x="0" y="0"/>
              <a:ext cx="2501218" cy="3479800"/>
            </a:xfrm>
            <a:custGeom>
              <a:avLst/>
              <a:gdLst/>
              <a:ahLst/>
              <a:cxnLst/>
              <a:rect l="l" t="t" r="r" b="b"/>
              <a:pathLst>
                <a:path w="2501218" h="3479800">
                  <a:moveTo>
                    <a:pt x="0" y="0"/>
                  </a:moveTo>
                  <a:lnTo>
                    <a:pt x="2501218" y="0"/>
                  </a:lnTo>
                  <a:lnTo>
                    <a:pt x="250121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71831"/>
            </a:solidFill>
          </p:spPr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EEC64C5A-C46E-16B0-8B46-49E18E73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rcRect l="3310" r="52759"/>
          <a:stretch>
            <a:fillRect/>
          </a:stretch>
        </p:blipFill>
        <p:spPr>
          <a:xfrm>
            <a:off x="0" y="0"/>
            <a:ext cx="7392050" cy="6001680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F29D25FF-0E07-B86A-7C23-8301C0A55347}"/>
              </a:ext>
            </a:extLst>
          </p:cNvPr>
          <p:cNvSpPr/>
          <p:nvPr/>
        </p:nvSpPr>
        <p:spPr>
          <a:xfrm rot="-10800000">
            <a:off x="1366691" y="7885842"/>
            <a:ext cx="2811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C24811-7374-09D7-74FB-E33603D4F65D}"/>
              </a:ext>
            </a:extLst>
          </p:cNvPr>
          <p:cNvSpPr txBox="1"/>
          <p:nvPr/>
        </p:nvSpPr>
        <p:spPr>
          <a:xfrm>
            <a:off x="340374" y="7059752"/>
            <a:ext cx="7777309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0"/>
              </a:lnSpc>
            </a:pP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Sumber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Dana dalam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Pembiayaan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Kuliah</a:t>
            </a:r>
            <a:endParaRPr lang="en-US" sz="6000" dirty="0">
              <a:solidFill>
                <a:srgbClr val="FFFFFF"/>
              </a:solidFill>
              <a:latin typeface="HK Grotesk Bold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45F4789-6AB1-0BE9-E7F9-A4F22C0DB08B}"/>
              </a:ext>
            </a:extLst>
          </p:cNvPr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E2C8380A-7CC1-BE7A-2DD6-2EE4F606C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B008590-4A7C-727D-7000-B0765D9A82B8}"/>
                </a:ext>
              </a:extLst>
            </p:cNvPr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263D4B22-635E-5D8F-2D3C-A812CDB1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60A041ED-43D8-ACDD-B089-8A559DD9B427}"/>
              </a:ext>
            </a:extLst>
          </p:cNvPr>
          <p:cNvGrpSpPr/>
          <p:nvPr/>
        </p:nvGrpSpPr>
        <p:grpSpPr>
          <a:xfrm>
            <a:off x="16627410" y="9835446"/>
            <a:ext cx="5650620" cy="1440248"/>
            <a:chOff x="0" y="0"/>
            <a:chExt cx="2590990" cy="660400"/>
          </a:xfrm>
        </p:grpSpPr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3FBC6B48-956C-A3C5-9F85-F9996F8F639F}"/>
                </a:ext>
              </a:extLst>
            </p:cNvPr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2DFCC651-D086-44D0-DA27-A423C2949FFE}"/>
              </a:ext>
            </a:extLst>
          </p:cNvPr>
          <p:cNvGrpSpPr/>
          <p:nvPr/>
        </p:nvGrpSpPr>
        <p:grpSpPr>
          <a:xfrm>
            <a:off x="17062213" y="9835446"/>
            <a:ext cx="5650620" cy="1440248"/>
            <a:chOff x="0" y="0"/>
            <a:chExt cx="2590990" cy="660400"/>
          </a:xfrm>
        </p:grpSpPr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364ACC77-4EED-66F7-238A-97267293E88B}"/>
                </a:ext>
              </a:extLst>
            </p:cNvPr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B5ED838D-E47A-36BF-78AA-3886AEC6DD6E}"/>
              </a:ext>
            </a:extLst>
          </p:cNvPr>
          <p:cNvGrpSpPr/>
          <p:nvPr/>
        </p:nvGrpSpPr>
        <p:grpSpPr>
          <a:xfrm>
            <a:off x="17651901" y="9835446"/>
            <a:ext cx="5650620" cy="1440248"/>
            <a:chOff x="0" y="0"/>
            <a:chExt cx="2590990" cy="660400"/>
          </a:xfrm>
        </p:grpSpPr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DEBF94A3-26D8-601B-5648-33661803251D}"/>
                </a:ext>
              </a:extLst>
            </p:cNvPr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941679A4-7660-360F-5AC1-C2990F66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rcRect l="3310" r="52759"/>
          <a:stretch>
            <a:fillRect/>
          </a:stretch>
        </p:blipFill>
        <p:spPr>
          <a:xfrm>
            <a:off x="-9119477" y="5391707"/>
            <a:ext cx="7392050" cy="600168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544A32E-F6C6-34EF-E0D4-DEDFC77DB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22841"/>
              </p:ext>
            </p:extLst>
          </p:nvPr>
        </p:nvGraphicFramePr>
        <p:xfrm>
          <a:off x="8021707" y="1490922"/>
          <a:ext cx="9636636" cy="735583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560693">
                  <a:extLst>
                    <a:ext uri="{9D8B030D-6E8A-4147-A177-3AD203B41FA5}">
                      <a16:colId xmlns:a16="http://schemas.microsoft.com/office/drawing/2014/main" val="23041080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857255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049349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18587053"/>
                    </a:ext>
                  </a:extLst>
                </a:gridCol>
                <a:gridCol w="1808743">
                  <a:extLst>
                    <a:ext uri="{9D8B030D-6E8A-4147-A177-3AD203B41FA5}">
                      <a16:colId xmlns:a16="http://schemas.microsoft.com/office/drawing/2014/main" val="3652810112"/>
                    </a:ext>
                  </a:extLst>
                </a:gridCol>
              </a:tblGrid>
              <a:tr h="312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 err="1">
                          <a:effectLst/>
                          <a:latin typeface="HK Grotesk Bold" panose="020B0604020202020204" charset="0"/>
                        </a:rPr>
                        <a:t>Fakultas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Responden (orang)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 err="1">
                          <a:effectLst/>
                          <a:latin typeface="HK Grotesk Bold" panose="020B0604020202020204" charset="0"/>
                        </a:rPr>
                        <a:t>Persentase</a:t>
                      </a:r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 (%)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3778975"/>
                  </a:ext>
                </a:extLst>
              </a:tr>
              <a:tr h="93869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Target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Dapet dihubungi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Mengisi Data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15894"/>
                  </a:ext>
                </a:extLst>
              </a:tr>
              <a:tr h="312899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Pertanian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392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392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311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79,34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310688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 dirty="0" err="1">
                          <a:effectLst/>
                          <a:latin typeface="HK Grotesk Bold" panose="020B0604020202020204" charset="0"/>
                        </a:rPr>
                        <a:t>Kedokteran</a:t>
                      </a:r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 </a:t>
                      </a:r>
                      <a:r>
                        <a:rPr lang="en-ID" sz="2400" u="none" strike="noStrike" dirty="0" err="1">
                          <a:effectLst/>
                          <a:latin typeface="HK Grotesk Bold" panose="020B0604020202020204" charset="0"/>
                        </a:rPr>
                        <a:t>Hewan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308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308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153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49,68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5150480"/>
                  </a:ext>
                </a:extLst>
              </a:tr>
              <a:tr h="865327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Perikanan dan Ilmu Kelautan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341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341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288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84,46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6598429"/>
                  </a:ext>
                </a:extLst>
              </a:tr>
              <a:tr h="312899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Peternakan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232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232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188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81,03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6924221"/>
                  </a:ext>
                </a:extLst>
              </a:tr>
              <a:tr h="312899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Kehutanan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345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345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294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85,22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2177155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Teknologi Pertanian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420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420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358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85,24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0789983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Matematika dan IPA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573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573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404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70,51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8229609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Ekonomi Manajemen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459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459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379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82,57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9605292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Ekologi Manusia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229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229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176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76,86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0483552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Sekolah bisnis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59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59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45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76,27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4393006"/>
                  </a:ext>
                </a:extLst>
              </a:tr>
              <a:tr h="580481">
                <a:tc>
                  <a:txBody>
                    <a:bodyPr/>
                    <a:lstStyle/>
                    <a:p>
                      <a:pPr algn="l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Total / Rata - rata</a:t>
                      </a:r>
                      <a:endParaRPr lang="en-ID" sz="2400" b="1" i="0" u="none" strike="noStrike">
                        <a:solidFill>
                          <a:srgbClr val="000000"/>
                        </a:solidFill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3358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3358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>
                          <a:effectLst/>
                          <a:latin typeface="HK Grotesk Bold" panose="020B0604020202020204" charset="0"/>
                        </a:rPr>
                        <a:t>2596</a:t>
                      </a:r>
                      <a:endParaRPr lang="en-ID" sz="2400" b="0" i="0" u="none" strike="noStrike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400" u="none" strike="noStrike" dirty="0">
                          <a:effectLst/>
                          <a:latin typeface="HK Grotesk Bold" panose="020B0604020202020204" charset="0"/>
                        </a:rPr>
                        <a:t>77,31</a:t>
                      </a:r>
                      <a:endParaRPr lang="en-ID" sz="2400" b="0" i="0" u="none" strike="noStrike" dirty="0">
                        <a:effectLst/>
                        <a:latin typeface="HK Grotesk Bold" panose="020B060402020202020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169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F5D7BC3A-959A-DB57-866C-C8FFC04F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87" t="54277" b="82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9717" r="10304"/>
          <a:stretch>
            <a:fillRect/>
          </a:stretch>
        </p:blipFill>
        <p:spPr>
          <a:xfrm>
            <a:off x="13491945" y="0"/>
            <a:ext cx="4796055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74978" y="3078208"/>
            <a:ext cx="8984322" cy="5751789"/>
            <a:chOff x="0" y="0"/>
            <a:chExt cx="3839183" cy="24578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183" cy="2457856"/>
            </a:xfrm>
            <a:custGeom>
              <a:avLst/>
              <a:gdLst/>
              <a:ahLst/>
              <a:cxnLst/>
              <a:rect l="l" t="t" r="r" b="b"/>
              <a:pathLst>
                <a:path w="3839183" h="2457856">
                  <a:moveTo>
                    <a:pt x="3714723" y="2457856"/>
                  </a:moveTo>
                  <a:lnTo>
                    <a:pt x="124460" y="2457856"/>
                  </a:lnTo>
                  <a:cubicBezTo>
                    <a:pt x="55880" y="2457856"/>
                    <a:pt x="0" y="2401976"/>
                    <a:pt x="0" y="23333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14723" y="0"/>
                  </a:lnTo>
                  <a:cubicBezTo>
                    <a:pt x="3783303" y="0"/>
                    <a:pt x="3839183" y="55880"/>
                    <a:pt x="3839183" y="124460"/>
                  </a:cubicBezTo>
                  <a:lnTo>
                    <a:pt x="3839183" y="2333396"/>
                  </a:lnTo>
                  <a:cubicBezTo>
                    <a:pt x="3839183" y="2401976"/>
                    <a:pt x="3783303" y="2457856"/>
                    <a:pt x="3714723" y="2457856"/>
                  </a:cubicBezTo>
                  <a:close/>
                </a:path>
              </a:pathLst>
            </a:custGeom>
            <a:solidFill>
              <a:srgbClr val="2D2E5F">
                <a:alpha val="8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4036" y="6494145"/>
            <a:ext cx="6704877" cy="18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</a:pPr>
            <a:r>
              <a:rPr lang="en-US" sz="6300" dirty="0">
                <a:solidFill>
                  <a:srgbClr val="FFFFFF"/>
                </a:solidFill>
                <a:latin typeface="HK Grotesk Bold"/>
              </a:rPr>
              <a:t>Status Lulusan Saat </a:t>
            </a:r>
            <a:r>
              <a:rPr lang="en-US" sz="6300" dirty="0" err="1">
                <a:solidFill>
                  <a:srgbClr val="FFFFFF"/>
                </a:solidFill>
                <a:latin typeface="HK Grotesk Bold"/>
              </a:rPr>
              <a:t>Ini</a:t>
            </a:r>
            <a:endParaRPr lang="en-US" sz="63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028700" y="8463537"/>
            <a:ext cx="3252831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303496"/>
              </p:ext>
            </p:extLst>
          </p:nvPr>
        </p:nvGraphicFramePr>
        <p:xfrm>
          <a:off x="8518656" y="3099375"/>
          <a:ext cx="8518375" cy="575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1A9C5022-CEA5-CA73-87B5-C38392671A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09864" y="1057275"/>
            <a:ext cx="6625017" cy="292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4"/>
              </a:lnSpc>
            </a:pPr>
            <a:r>
              <a:rPr lang="en-US" sz="6699">
                <a:solidFill>
                  <a:srgbClr val="FFFFFF"/>
                </a:solidFill>
                <a:latin typeface="HK Grotesk Bold"/>
              </a:rPr>
              <a:t>Masa Tunggu Mendapatkan Pekerjaan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89000"/>
          </a:blip>
          <a:srcRect l="37574" r="20857"/>
          <a:stretch>
            <a:fillRect/>
          </a:stretch>
        </p:blipFill>
        <p:spPr>
          <a:xfrm>
            <a:off x="448463" y="0"/>
            <a:ext cx="6418089" cy="10287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209864" y="4035425"/>
            <a:ext cx="6625017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-2062" y="0"/>
            <a:ext cx="450526" cy="10287000"/>
            <a:chOff x="0" y="0"/>
            <a:chExt cx="152400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3479800"/>
            </a:xfrm>
            <a:custGeom>
              <a:avLst/>
              <a:gdLst/>
              <a:ahLst/>
              <a:cxnLst/>
              <a:rect l="l" t="t" r="r" b="b"/>
              <a:pathLst>
                <a:path w="152400" h="3479800">
                  <a:moveTo>
                    <a:pt x="0" y="0"/>
                  </a:moveTo>
                  <a:lnTo>
                    <a:pt x="152400" y="0"/>
                  </a:lnTo>
                  <a:lnTo>
                    <a:pt x="15240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7183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217339" y="-1072843"/>
            <a:ext cx="5650620" cy="1440248"/>
            <a:chOff x="0" y="0"/>
            <a:chExt cx="2590990" cy="660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9695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318690" y="-1072843"/>
            <a:ext cx="5650620" cy="1440248"/>
            <a:chOff x="0" y="0"/>
            <a:chExt cx="2590990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6968D4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1420040" y="-1072843"/>
            <a:ext cx="5650620" cy="1440248"/>
            <a:chOff x="0" y="0"/>
            <a:chExt cx="2590990" cy="660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90990" cy="660400"/>
            </a:xfrm>
            <a:custGeom>
              <a:avLst/>
              <a:gdLst/>
              <a:ahLst/>
              <a:cxnLst/>
              <a:rect l="l" t="t" r="r" b="b"/>
              <a:pathLst>
                <a:path w="2590990" h="660400">
                  <a:moveTo>
                    <a:pt x="2466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6530" y="0"/>
                  </a:lnTo>
                  <a:cubicBezTo>
                    <a:pt x="2535110" y="0"/>
                    <a:pt x="2590990" y="55880"/>
                    <a:pt x="2590990" y="124460"/>
                  </a:cubicBezTo>
                  <a:lnTo>
                    <a:pt x="2590990" y="535940"/>
                  </a:lnTo>
                  <a:cubicBezTo>
                    <a:pt x="2590990" y="604520"/>
                    <a:pt x="2535110" y="660400"/>
                    <a:pt x="2466530" y="660400"/>
                  </a:cubicBezTo>
                  <a:close/>
                </a:path>
              </a:pathLst>
            </a:custGeom>
            <a:solidFill>
              <a:srgbClr val="484995"/>
            </a:solidFill>
          </p:spPr>
        </p:sp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id="{0C967131-2BFE-B052-0E0C-CD6C0AC65E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9000"/>
          </a:blip>
          <a:srcRect l="37574" r="20857"/>
          <a:stretch>
            <a:fillRect/>
          </a:stretch>
        </p:blipFill>
        <p:spPr>
          <a:xfrm>
            <a:off x="-7596021" y="-1872507"/>
            <a:ext cx="6418089" cy="10287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F7C38A-4619-C9D9-E468-868826868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016181"/>
              </p:ext>
            </p:extLst>
          </p:nvPr>
        </p:nvGraphicFramePr>
        <p:xfrm>
          <a:off x="6873640" y="4422758"/>
          <a:ext cx="12785960" cy="445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7295F8E-4EEB-5969-4575-98087DCE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062" y="0"/>
            <a:ext cx="9146062" cy="10287000"/>
            <a:chOff x="0" y="0"/>
            <a:chExt cx="3093853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3853" cy="3479800"/>
            </a:xfrm>
            <a:custGeom>
              <a:avLst/>
              <a:gdLst/>
              <a:ahLst/>
              <a:cxnLst/>
              <a:rect l="l" t="t" r="r" b="b"/>
              <a:pathLst>
                <a:path w="3093853" h="3479800">
                  <a:moveTo>
                    <a:pt x="0" y="0"/>
                  </a:moveTo>
                  <a:lnTo>
                    <a:pt x="3093853" y="0"/>
                  </a:lnTo>
                  <a:lnTo>
                    <a:pt x="309385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7183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56000"/>
          </a:blip>
          <a:srcRect t="742" b="742"/>
          <a:stretch>
            <a:fillRect/>
          </a:stretch>
        </p:blipFill>
        <p:spPr>
          <a:xfrm>
            <a:off x="0" y="0"/>
            <a:ext cx="9144000" cy="600168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10800000">
            <a:off x="6658245" y="4681360"/>
            <a:ext cx="2811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04800" y="7443998"/>
            <a:ext cx="9144000" cy="180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5"/>
              </a:lnSpc>
            </a:pPr>
            <a:r>
              <a:rPr lang="en-US" sz="5400" dirty="0" err="1">
                <a:solidFill>
                  <a:srgbClr val="FFFFFF"/>
                </a:solidFill>
                <a:latin typeface="HK Grotesk Bold"/>
              </a:rPr>
              <a:t>Jenis</a:t>
            </a:r>
            <a:r>
              <a:rPr lang="en-US" sz="5400" dirty="0">
                <a:solidFill>
                  <a:srgbClr val="FFFFFF"/>
                </a:solidFill>
                <a:latin typeface="HK Grotesk Bold"/>
              </a:rPr>
              <a:t> Perusahaan/</a:t>
            </a:r>
            <a:r>
              <a:rPr lang="en-US" sz="5400" dirty="0" err="1">
                <a:solidFill>
                  <a:srgbClr val="FFFFFF"/>
                </a:solidFill>
                <a:latin typeface="HK Grotesk Bold"/>
              </a:rPr>
              <a:t>Instansi</a:t>
            </a:r>
            <a:r>
              <a:rPr lang="en-US" sz="5400" dirty="0">
                <a:solidFill>
                  <a:srgbClr val="FFFFFF"/>
                </a:solidFill>
                <a:latin typeface="HK Grotesk Bold"/>
              </a:rPr>
              <a:t> Tempat </a:t>
            </a:r>
            <a:r>
              <a:rPr lang="en-US" sz="5400" dirty="0" err="1">
                <a:solidFill>
                  <a:srgbClr val="FFFFFF"/>
                </a:solidFill>
                <a:latin typeface="HK Grotesk Bold"/>
              </a:rPr>
              <a:t>Bekerja</a:t>
            </a:r>
            <a:endParaRPr lang="en-US" sz="5400" dirty="0">
              <a:solidFill>
                <a:srgbClr val="FFFFFF"/>
              </a:solidFill>
              <a:latin typeface="HK Grotesk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943831"/>
              </p:ext>
            </p:extLst>
          </p:nvPr>
        </p:nvGraphicFramePr>
        <p:xfrm>
          <a:off x="9144000" y="1305339"/>
          <a:ext cx="10058400" cy="886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CBCB52A9-E458-9E76-3EA7-8725645D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7" t="54277" b="82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9717" r="10304"/>
          <a:stretch>
            <a:fillRect/>
          </a:stretch>
        </p:blipFill>
        <p:spPr>
          <a:xfrm>
            <a:off x="13491945" y="0"/>
            <a:ext cx="4796055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74978" y="3078208"/>
            <a:ext cx="8984322" cy="5751789"/>
            <a:chOff x="0" y="0"/>
            <a:chExt cx="3839183" cy="24578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183" cy="2457856"/>
            </a:xfrm>
            <a:custGeom>
              <a:avLst/>
              <a:gdLst/>
              <a:ahLst/>
              <a:cxnLst/>
              <a:rect l="l" t="t" r="r" b="b"/>
              <a:pathLst>
                <a:path w="3839183" h="2457856">
                  <a:moveTo>
                    <a:pt x="3714723" y="2457856"/>
                  </a:moveTo>
                  <a:lnTo>
                    <a:pt x="124460" y="2457856"/>
                  </a:lnTo>
                  <a:cubicBezTo>
                    <a:pt x="55880" y="2457856"/>
                    <a:pt x="0" y="2401976"/>
                    <a:pt x="0" y="23333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14723" y="0"/>
                  </a:lnTo>
                  <a:cubicBezTo>
                    <a:pt x="3783303" y="0"/>
                    <a:pt x="3839183" y="55880"/>
                    <a:pt x="3839183" y="124460"/>
                  </a:cubicBezTo>
                  <a:lnTo>
                    <a:pt x="3839183" y="2333396"/>
                  </a:lnTo>
                  <a:cubicBezTo>
                    <a:pt x="3839183" y="2401976"/>
                    <a:pt x="3783303" y="2457856"/>
                    <a:pt x="3714723" y="2457856"/>
                  </a:cubicBezTo>
                  <a:close/>
                </a:path>
              </a:pathLst>
            </a:custGeom>
            <a:solidFill>
              <a:srgbClr val="2D2E5F">
                <a:alpha val="89804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 rot="-10800000">
            <a:off x="1234036" y="1754814"/>
            <a:ext cx="1247013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248914" y="591284"/>
            <a:ext cx="5373606" cy="874833"/>
            <a:chOff x="0" y="0"/>
            <a:chExt cx="7164807" cy="116644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r="71982"/>
            <a:stretch>
              <a:fillRect/>
            </a:stretch>
          </p:blipFill>
          <p:spPr>
            <a:xfrm>
              <a:off x="479391" y="0"/>
              <a:ext cx="1197526" cy="116644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676918" y="325860"/>
              <a:ext cx="5487890" cy="62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SUB DIREKTORAT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DIREKTORAT KERJASAMA DAN HUBUNGAN ALUMNI</a:t>
              </a:r>
            </a:p>
            <a:p>
              <a:pPr>
                <a:lnSpc>
                  <a:spcPts val="1267"/>
                </a:lnSpc>
              </a:pPr>
              <a:r>
                <a:rPr lang="en-US" sz="1195">
                  <a:solidFill>
                    <a:srgbClr val="FFFFFF"/>
                  </a:solidFill>
                  <a:latin typeface="HK Grotesk Light"/>
                </a:rPr>
                <a:t>INSTITUT PERTANIAN BOGOR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r="73281"/>
            <a:stretch>
              <a:fillRect/>
            </a:stretch>
          </p:blipFill>
          <p:spPr>
            <a:xfrm>
              <a:off x="0" y="211006"/>
              <a:ext cx="761534" cy="741067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28700" y="5579745"/>
            <a:ext cx="6704877" cy="27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4"/>
              </a:lnSpc>
            </a:pPr>
            <a:r>
              <a:rPr lang="en-US" sz="6300" dirty="0">
                <a:solidFill>
                  <a:srgbClr val="FFFFFF"/>
                </a:solidFill>
                <a:latin typeface="HK Grotesk Bold"/>
              </a:rPr>
              <a:t>Posisi/</a:t>
            </a:r>
            <a:r>
              <a:rPr lang="en-US" sz="6300" dirty="0" err="1">
                <a:solidFill>
                  <a:srgbClr val="FFFFFF"/>
                </a:solidFill>
                <a:latin typeface="HK Grotesk Bold"/>
              </a:rPr>
              <a:t>Jabatan</a:t>
            </a:r>
            <a:r>
              <a:rPr lang="en-US" sz="6300" dirty="0">
                <a:solidFill>
                  <a:srgbClr val="FFFFFF"/>
                </a:solidFill>
                <a:latin typeface="HK Grotesk Bold"/>
              </a:rPr>
              <a:t> dalam </a:t>
            </a:r>
            <a:r>
              <a:rPr lang="en-US" sz="6300" dirty="0" err="1">
                <a:solidFill>
                  <a:srgbClr val="FFFFFF"/>
                </a:solidFill>
                <a:latin typeface="HK Grotesk Bold"/>
              </a:rPr>
              <a:t>Berwirausaha</a:t>
            </a:r>
            <a:endParaRPr lang="en-US" sz="63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028700" y="8463537"/>
            <a:ext cx="325283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697DC2-711C-C34F-D11C-227C6D888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39749"/>
              </p:ext>
            </p:extLst>
          </p:nvPr>
        </p:nvGraphicFramePr>
        <p:xfrm>
          <a:off x="8077200" y="3078208"/>
          <a:ext cx="9448799" cy="614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459</Words>
  <Application>Microsoft Office PowerPoint</Application>
  <PresentationFormat>Custom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HK Grotesk Light</vt:lpstr>
      <vt:lpstr>Calibri</vt:lpstr>
      <vt:lpstr>Arial</vt:lpstr>
      <vt:lpstr>HK Grotesk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EMPLOYABILITY RANK 2023</dc:title>
  <cp:lastModifiedBy>Dini Shintawati</cp:lastModifiedBy>
  <cp:revision>17</cp:revision>
  <dcterms:created xsi:type="dcterms:W3CDTF">2006-08-16T00:00:00Z</dcterms:created>
  <dcterms:modified xsi:type="dcterms:W3CDTF">2023-02-02T06:44:36Z</dcterms:modified>
  <dc:identifier>DAFYK50vsFc</dc:identifier>
</cp:coreProperties>
</file>